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53"/>
  </p:notesMasterIdLst>
  <p:sldIdLst>
    <p:sldId id="256" r:id="rId2"/>
    <p:sldId id="276" r:id="rId3"/>
    <p:sldId id="259" r:id="rId4"/>
    <p:sldId id="361" r:id="rId5"/>
    <p:sldId id="497" r:id="rId6"/>
    <p:sldId id="500" r:id="rId7"/>
    <p:sldId id="482" r:id="rId8"/>
    <p:sldId id="483" r:id="rId9"/>
    <p:sldId id="480" r:id="rId10"/>
    <p:sldId id="481" r:id="rId11"/>
    <p:sldId id="372" r:id="rId12"/>
    <p:sldId id="486" r:id="rId13"/>
    <p:sldId id="487" r:id="rId14"/>
    <p:sldId id="488" r:id="rId15"/>
    <p:sldId id="489" r:id="rId16"/>
    <p:sldId id="490" r:id="rId17"/>
    <p:sldId id="491" r:id="rId18"/>
    <p:sldId id="498" r:id="rId19"/>
    <p:sldId id="400" r:id="rId20"/>
    <p:sldId id="401" r:id="rId21"/>
    <p:sldId id="484" r:id="rId22"/>
    <p:sldId id="485" r:id="rId23"/>
    <p:sldId id="265" r:id="rId24"/>
    <p:sldId id="371" r:id="rId25"/>
    <p:sldId id="461" r:id="rId26"/>
    <p:sldId id="335" r:id="rId27"/>
    <p:sldId id="370" r:id="rId28"/>
    <p:sldId id="458" r:id="rId29"/>
    <p:sldId id="459" r:id="rId30"/>
    <p:sldId id="501" r:id="rId31"/>
    <p:sldId id="289" r:id="rId32"/>
    <p:sldId id="493" r:id="rId33"/>
    <p:sldId id="494" r:id="rId34"/>
    <p:sldId id="503" r:id="rId35"/>
    <p:sldId id="539" r:id="rId36"/>
    <p:sldId id="540" r:id="rId37"/>
    <p:sldId id="541" r:id="rId38"/>
    <p:sldId id="546" r:id="rId39"/>
    <p:sldId id="542" r:id="rId40"/>
    <p:sldId id="543" r:id="rId41"/>
    <p:sldId id="544" r:id="rId42"/>
    <p:sldId id="547" r:id="rId43"/>
    <p:sldId id="548" r:id="rId44"/>
    <p:sldId id="549" r:id="rId45"/>
    <p:sldId id="550" r:id="rId46"/>
    <p:sldId id="551" r:id="rId47"/>
    <p:sldId id="552" r:id="rId48"/>
    <p:sldId id="553" r:id="rId49"/>
    <p:sldId id="554" r:id="rId50"/>
    <p:sldId id="545" r:id="rId51"/>
    <p:sldId id="418" r:id="rId52"/>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99"/>
    <a:srgbClr val="FF0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autoAdjust="0"/>
    <p:restoredTop sz="91760" autoAdjust="0"/>
  </p:normalViewPr>
  <p:slideViewPr>
    <p:cSldViewPr snapToGrid="0">
      <p:cViewPr>
        <p:scale>
          <a:sx n="90" d="100"/>
          <a:sy n="90" d="100"/>
        </p:scale>
        <p:origin x="-859" y="4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ea typeface="新細明體" pitchFamily="18" charset="-120"/>
              </a:defRPr>
            </a:lvl1pPr>
          </a:lstStyle>
          <a:p>
            <a:pPr>
              <a:defRPr/>
            </a:pPr>
            <a:endParaRPr lang="en-US" altLang="zh-TW"/>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a typeface="新細明體" pitchFamily="18" charset="-120"/>
              </a:defRPr>
            </a:lvl1pPr>
          </a:lstStyle>
          <a:p>
            <a:pPr>
              <a:defRPr/>
            </a:pPr>
            <a:endParaRPr lang="en-US" altLang="zh-TW"/>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a typeface="新細明體" pitchFamily="18" charset="-120"/>
              </a:defRPr>
            </a:lvl1pPr>
          </a:lstStyle>
          <a:p>
            <a:pPr>
              <a:defRPr/>
            </a:pPr>
            <a:endParaRPr lang="en-US" altLang="zh-TW"/>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a typeface="新細明體" pitchFamily="18" charset="-120"/>
              </a:defRPr>
            </a:lvl1pPr>
          </a:lstStyle>
          <a:p>
            <a:pPr>
              <a:defRPr/>
            </a:pPr>
            <a:fld id="{0889DF9C-8A32-414C-9D46-71ECAC337F36}" type="slidenum">
              <a:rPr lang="en-US" altLang="zh-TW"/>
              <a:pPr>
                <a:defRPr/>
              </a:pPr>
              <a:t>‹#›</a:t>
            </a:fld>
            <a:endParaRPr lang="en-US" altLang="zh-TW"/>
          </a:p>
        </p:txBody>
      </p:sp>
    </p:spTree>
    <p:extLst>
      <p:ext uri="{BB962C8B-B14F-4D97-AF65-F5344CB8AC3E}">
        <p14:creationId xmlns:p14="http://schemas.microsoft.com/office/powerpoint/2010/main" val="10595290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a:defRPr/>
            </a:pPr>
            <a:fld id="{0889DF9C-8A32-414C-9D46-71ECAC337F36}" type="slidenum">
              <a:rPr lang="en-US" altLang="zh-TW" smtClean="0"/>
              <a:pPr>
                <a:defRPr/>
              </a:pPr>
              <a:t>40</a:t>
            </a:fld>
            <a:endParaRPr lang="en-US" altLang="zh-TW"/>
          </a:p>
        </p:txBody>
      </p:sp>
    </p:spTree>
    <p:extLst>
      <p:ext uri="{BB962C8B-B14F-4D97-AF65-F5344CB8AC3E}">
        <p14:creationId xmlns:p14="http://schemas.microsoft.com/office/powerpoint/2010/main" val="1653327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grpSp>
      <p:sp>
        <p:nvSpPr>
          <p:cNvPr id="15372" name="Rectangle 12"/>
          <p:cNvSpPr>
            <a:spLocks noGrp="1" noChangeArrowheads="1"/>
          </p:cNvSpPr>
          <p:nvPr>
            <p:ph type="ctrTitle"/>
          </p:nvPr>
        </p:nvSpPr>
        <p:spPr>
          <a:xfrm>
            <a:off x="685800" y="1219200"/>
            <a:ext cx="7772400" cy="1933575"/>
          </a:xfrm>
        </p:spPr>
        <p:txBody>
          <a:bodyPr anchor="b"/>
          <a:lstStyle>
            <a:lvl1pPr algn="r">
              <a:defRPr sz="4400"/>
            </a:lvl1pPr>
          </a:lstStyle>
          <a:p>
            <a:r>
              <a:rPr lang="zh-TW" altLang="en-US"/>
              <a:t>按一下以編輯母片標題樣式</a:t>
            </a:r>
          </a:p>
        </p:txBody>
      </p:sp>
      <p:sp>
        <p:nvSpPr>
          <p:cNvPr id="15373"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zh-TW" altLang="en-US"/>
              <a:t>按一下以編輯母片副標題樣式</a:t>
            </a:r>
          </a:p>
        </p:txBody>
      </p:sp>
      <p:sp>
        <p:nvSpPr>
          <p:cNvPr id="11" name="Rectangle 9"/>
          <p:cNvSpPr>
            <a:spLocks noGrp="1" noChangeArrowheads="1"/>
          </p:cNvSpPr>
          <p:nvPr>
            <p:ph type="dt" sz="half" idx="10"/>
          </p:nvPr>
        </p:nvSpPr>
        <p:spPr/>
        <p:txBody>
          <a:bodyPr/>
          <a:lstStyle>
            <a:lvl1pPr>
              <a:defRPr/>
            </a:lvl1pPr>
          </a:lstStyle>
          <a:p>
            <a:pPr>
              <a:defRPr/>
            </a:pPr>
            <a:endParaRPr lang="en-US" altLang="zh-TW"/>
          </a:p>
        </p:txBody>
      </p:sp>
      <p:sp>
        <p:nvSpPr>
          <p:cNvPr id="12" name="Rectangle 10"/>
          <p:cNvSpPr>
            <a:spLocks noGrp="1" noChangeArrowheads="1"/>
          </p:cNvSpPr>
          <p:nvPr>
            <p:ph type="ftr" sz="quarter" idx="11"/>
          </p:nvPr>
        </p:nvSpPr>
        <p:spPr/>
        <p:txBody>
          <a:bodyPr/>
          <a:lstStyle>
            <a:lvl1pPr>
              <a:defRPr/>
            </a:lvl1pPr>
          </a:lstStyle>
          <a:p>
            <a:pPr>
              <a:defRPr/>
            </a:pPr>
            <a:endParaRPr lang="en-US" altLang="zh-TW"/>
          </a:p>
        </p:txBody>
      </p:sp>
      <p:sp>
        <p:nvSpPr>
          <p:cNvPr id="13" name="Rectangle 11"/>
          <p:cNvSpPr>
            <a:spLocks noGrp="1" noChangeArrowheads="1"/>
          </p:cNvSpPr>
          <p:nvPr>
            <p:ph type="sldNum" sz="quarter" idx="12"/>
          </p:nvPr>
        </p:nvSpPr>
        <p:spPr/>
        <p:txBody>
          <a:bodyPr/>
          <a:lstStyle>
            <a:lvl1pPr>
              <a:defRPr/>
            </a:lvl1pPr>
          </a:lstStyle>
          <a:p>
            <a:pPr>
              <a:defRPr/>
            </a:pPr>
            <a:fld id="{4027EA81-A918-4DFC-90BD-8452CE98A09B}" type="slidenum">
              <a:rPr lang="en-US" altLang="zh-TW"/>
              <a:pPr>
                <a:defRPr/>
              </a:pPr>
              <a:t>‹#›</a:t>
            </a:fld>
            <a:endParaRPr lang="en-US" altLang="zh-TW"/>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1"/>
          <p:cNvSpPr>
            <a:spLocks noGrp="1" noChangeArrowheads="1"/>
          </p:cNvSpPr>
          <p:nvPr>
            <p:ph type="sldNum" sz="quarter" idx="12"/>
          </p:nvPr>
        </p:nvSpPr>
        <p:spPr>
          <a:ln/>
        </p:spPr>
        <p:txBody>
          <a:bodyPr/>
          <a:lstStyle>
            <a:lvl1pPr>
              <a:defRPr/>
            </a:lvl1pPr>
          </a:lstStyle>
          <a:p>
            <a:pPr>
              <a:defRPr/>
            </a:pPr>
            <a:fld id="{32A0AB2E-83B2-4475-828D-DBD221A4CC49}" type="slidenum">
              <a:rPr lang="en-US" altLang="zh-TW"/>
              <a:pPr>
                <a:defRPr/>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6287"/>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6287"/>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1"/>
          <p:cNvSpPr>
            <a:spLocks noGrp="1" noChangeArrowheads="1"/>
          </p:cNvSpPr>
          <p:nvPr>
            <p:ph type="sldNum" sz="quarter" idx="12"/>
          </p:nvPr>
        </p:nvSpPr>
        <p:spPr>
          <a:ln/>
        </p:spPr>
        <p:txBody>
          <a:bodyPr/>
          <a:lstStyle>
            <a:lvl1pPr>
              <a:defRPr/>
            </a:lvl1pPr>
          </a:lstStyle>
          <a:p>
            <a:pPr>
              <a:defRPr/>
            </a:pPr>
            <a:fld id="{E5B83401-7492-4FC8-BDC7-F5DC78AC9150}" type="slidenum">
              <a:rPr lang="en-US" altLang="zh-TW"/>
              <a:pPr>
                <a:defRPr/>
              </a:pPr>
              <a:t>‹#›</a:t>
            </a:fld>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457200" y="1600200"/>
            <a:ext cx="4038600" cy="45307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30725"/>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1"/>
          <p:cNvSpPr>
            <a:spLocks noGrp="1" noChangeArrowheads="1"/>
          </p:cNvSpPr>
          <p:nvPr>
            <p:ph type="sldNum" sz="quarter" idx="12"/>
          </p:nvPr>
        </p:nvSpPr>
        <p:spPr>
          <a:ln/>
        </p:spPr>
        <p:txBody>
          <a:bodyPr/>
          <a:lstStyle>
            <a:lvl1pPr>
              <a:defRPr/>
            </a:lvl1pPr>
          </a:lstStyle>
          <a:p>
            <a:pPr>
              <a:defRPr/>
            </a:pPr>
            <a:fld id="{9A56F9E4-0C1D-4BE3-9BBF-A12EF1B57B5A}"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1"/>
          <p:cNvSpPr>
            <a:spLocks noGrp="1" noChangeArrowheads="1"/>
          </p:cNvSpPr>
          <p:nvPr>
            <p:ph type="sldNum" sz="quarter" idx="12"/>
          </p:nvPr>
        </p:nvSpPr>
        <p:spPr>
          <a:ln/>
        </p:spPr>
        <p:txBody>
          <a:bodyPr/>
          <a:lstStyle>
            <a:lvl1pPr>
              <a:defRPr/>
            </a:lvl1pPr>
          </a:lstStyle>
          <a:p>
            <a:pPr>
              <a:defRPr/>
            </a:pPr>
            <a:fld id="{035D04EA-0EAC-42EE-96DE-F3972B3EB884}" type="slidenum">
              <a:rPr lang="en-US" altLang="zh-TW"/>
              <a:pPr>
                <a:defRPr/>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1"/>
          <p:cNvSpPr>
            <a:spLocks noGrp="1" noChangeArrowheads="1"/>
          </p:cNvSpPr>
          <p:nvPr>
            <p:ph type="sldNum" sz="quarter" idx="12"/>
          </p:nvPr>
        </p:nvSpPr>
        <p:spPr>
          <a:ln/>
        </p:spPr>
        <p:txBody>
          <a:bodyPr/>
          <a:lstStyle>
            <a:lvl1pPr>
              <a:defRPr/>
            </a:lvl1pPr>
          </a:lstStyle>
          <a:p>
            <a:pPr>
              <a:defRPr/>
            </a:pPr>
            <a:fld id="{1EDFB586-56BD-43BB-8E73-4FF91D247FF5}" type="slidenum">
              <a:rPr lang="en-US" altLang="zh-TW"/>
              <a:pPr>
                <a:defRPr/>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1"/>
          <p:cNvSpPr>
            <a:spLocks noGrp="1" noChangeArrowheads="1"/>
          </p:cNvSpPr>
          <p:nvPr>
            <p:ph type="sldNum" sz="quarter" idx="12"/>
          </p:nvPr>
        </p:nvSpPr>
        <p:spPr>
          <a:ln/>
        </p:spPr>
        <p:txBody>
          <a:bodyPr/>
          <a:lstStyle>
            <a:lvl1pPr>
              <a:defRPr/>
            </a:lvl1pPr>
          </a:lstStyle>
          <a:p>
            <a:pPr>
              <a:defRPr/>
            </a:pPr>
            <a:fld id="{857FF8AE-1A04-4178-AE32-61015CBE5094}" type="slidenum">
              <a:rPr lang="en-US" altLang="zh-TW"/>
              <a:pPr>
                <a:defRPr/>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11"/>
          <p:cNvSpPr>
            <a:spLocks noGrp="1" noChangeArrowheads="1"/>
          </p:cNvSpPr>
          <p:nvPr>
            <p:ph type="sldNum" sz="quarter" idx="12"/>
          </p:nvPr>
        </p:nvSpPr>
        <p:spPr>
          <a:ln/>
        </p:spPr>
        <p:txBody>
          <a:bodyPr/>
          <a:lstStyle>
            <a:lvl1pPr>
              <a:defRPr/>
            </a:lvl1pPr>
          </a:lstStyle>
          <a:p>
            <a:pPr>
              <a:defRPr/>
            </a:pPr>
            <a:fld id="{99F97986-3BF8-4AEA-A437-1699C3A4AF48}" type="slidenum">
              <a:rPr lang="en-US" altLang="zh-TW"/>
              <a:pPr>
                <a:defRPr/>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11"/>
          <p:cNvSpPr>
            <a:spLocks noGrp="1" noChangeArrowheads="1"/>
          </p:cNvSpPr>
          <p:nvPr>
            <p:ph type="sldNum" sz="quarter" idx="12"/>
          </p:nvPr>
        </p:nvSpPr>
        <p:spPr>
          <a:ln/>
        </p:spPr>
        <p:txBody>
          <a:bodyPr/>
          <a:lstStyle>
            <a:lvl1pPr>
              <a:defRPr/>
            </a:lvl1pPr>
          </a:lstStyle>
          <a:p>
            <a:pPr>
              <a:defRPr/>
            </a:pPr>
            <a:fld id="{D0447CB6-3896-45FF-B38F-ADE627DC89C0}" type="slidenum">
              <a:rPr lang="en-US" altLang="zh-TW"/>
              <a:pPr>
                <a:defRPr/>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11"/>
          <p:cNvSpPr>
            <a:spLocks noGrp="1" noChangeArrowheads="1"/>
          </p:cNvSpPr>
          <p:nvPr>
            <p:ph type="sldNum" sz="quarter" idx="12"/>
          </p:nvPr>
        </p:nvSpPr>
        <p:spPr>
          <a:ln/>
        </p:spPr>
        <p:txBody>
          <a:bodyPr/>
          <a:lstStyle>
            <a:lvl1pPr>
              <a:defRPr/>
            </a:lvl1pPr>
          </a:lstStyle>
          <a:p>
            <a:pPr>
              <a:defRPr/>
            </a:pPr>
            <a:fld id="{DE2AAEAD-80EC-4094-97FB-77972AE1B074}" type="slidenum">
              <a:rPr lang="en-US" altLang="zh-TW"/>
              <a:pPr>
                <a:defRPr/>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1"/>
          <p:cNvSpPr>
            <a:spLocks noGrp="1" noChangeArrowheads="1"/>
          </p:cNvSpPr>
          <p:nvPr>
            <p:ph type="sldNum" sz="quarter" idx="12"/>
          </p:nvPr>
        </p:nvSpPr>
        <p:spPr>
          <a:ln/>
        </p:spPr>
        <p:txBody>
          <a:bodyPr/>
          <a:lstStyle>
            <a:lvl1pPr>
              <a:defRPr/>
            </a:lvl1pPr>
          </a:lstStyle>
          <a:p>
            <a:pPr>
              <a:defRPr/>
            </a:pPr>
            <a:fld id="{605E6391-31B8-4FA9-9FA5-7313EDF3C5A6}" type="slidenum">
              <a:rPr lang="en-US" altLang="zh-TW"/>
              <a:pPr>
                <a:defRPr/>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1"/>
          <p:cNvSpPr>
            <a:spLocks noGrp="1" noChangeArrowheads="1"/>
          </p:cNvSpPr>
          <p:nvPr>
            <p:ph type="sldNum" sz="quarter" idx="12"/>
          </p:nvPr>
        </p:nvSpPr>
        <p:spPr>
          <a:ln/>
        </p:spPr>
        <p:txBody>
          <a:bodyPr/>
          <a:lstStyle>
            <a:lvl1pPr>
              <a:defRPr/>
            </a:lvl1pPr>
          </a:lstStyle>
          <a:p>
            <a:pPr>
              <a:defRPr/>
            </a:pPr>
            <a:fld id="{BEC239EC-6D22-49F4-A09A-E7B757A1DA9A}" type="slidenum">
              <a:rPr lang="en-US" altLang="zh-TW"/>
              <a:pPr>
                <a:defRPr/>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071563" y="304800"/>
            <a:ext cx="7615237" cy="1106488"/>
            <a:chOff x="675" y="192"/>
            <a:chExt cx="4797" cy="697"/>
          </a:xfrm>
        </p:grpSpPr>
        <p:sp>
          <p:nvSpPr>
            <p:cNvPr id="14339"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sp>
          <p:nvSpPr>
            <p:cNvPr id="14340"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sp>
          <p:nvSpPr>
            <p:cNvPr id="14341"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sp>
          <p:nvSpPr>
            <p:cNvPr id="14342"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sp>
          <p:nvSpPr>
            <p:cNvPr id="14343"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a:defRPr/>
              </a:pPr>
              <a:endParaRPr kumimoji="0" lang="zh-TW" altLang="zh-TW" sz="2400">
                <a:latin typeface="Times New Roman" pitchFamily="18" charset="0"/>
                <a:ea typeface="新細明體" pitchFamily="18" charset="-120"/>
              </a:endParaRPr>
            </a:p>
          </p:txBody>
        </p:sp>
      </p:grpSp>
      <p:sp>
        <p:nvSpPr>
          <p:cNvPr id="1027"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4345"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ea typeface="新細明體" pitchFamily="18" charset="-120"/>
              </a:defRPr>
            </a:lvl1pPr>
          </a:lstStyle>
          <a:p>
            <a:pPr>
              <a:defRPr/>
            </a:pPr>
            <a:endParaRPr lang="en-US" altLang="zh-TW"/>
          </a:p>
        </p:txBody>
      </p:sp>
      <p:sp>
        <p:nvSpPr>
          <p:cNvPr id="14346"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ea typeface="新細明體" pitchFamily="18" charset="-120"/>
              </a:defRPr>
            </a:lvl1pPr>
          </a:lstStyle>
          <a:p>
            <a:pPr>
              <a:defRPr/>
            </a:pPr>
            <a:endParaRPr lang="en-US" altLang="zh-TW"/>
          </a:p>
        </p:txBody>
      </p:sp>
      <p:sp>
        <p:nvSpPr>
          <p:cNvPr id="14347"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000">
                <a:ea typeface="新細明體" pitchFamily="18" charset="-120"/>
              </a:defRPr>
            </a:lvl1pPr>
          </a:lstStyle>
          <a:p>
            <a:pPr>
              <a:defRPr/>
            </a:pPr>
            <a:fld id="{5B5DFF44-A900-439E-8FC1-74A2C0F536E8}" type="slidenum">
              <a:rPr lang="en-US" altLang="zh-TW"/>
              <a:pPr>
                <a:defRPr/>
              </a:pPr>
              <a:t>‹#›</a:t>
            </a:fld>
            <a:endParaRPr lang="en-US" altLang="zh-TW"/>
          </a:p>
        </p:txBody>
      </p:sp>
      <p:sp>
        <p:nvSpPr>
          <p:cNvPr id="1031"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Tree>
  </p:cSld>
  <p:clrMap bg1="lt1" tx1="dk1" bg2="lt2" tx2="dk2" accent1="accent1" accent2="accent2" accent3="accent3" accent4="accent4" accent5="accent5" accent6="accent6" hlink="hlink" folHlink="folHlink"/>
  <p:sldLayoutIdLst>
    <p:sldLayoutId id="2147483662"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800">
          <a:solidFill>
            <a:srgbClr val="000099"/>
          </a:solidFill>
          <a:latin typeface="+mj-lt"/>
          <a:ea typeface="+mj-ea"/>
          <a:cs typeface="+mj-cs"/>
        </a:defRPr>
      </a:lvl1pPr>
      <a:lvl2pPr algn="l" rtl="0" eaLnBrk="0" fontAlgn="base" hangingPunct="0">
        <a:spcBef>
          <a:spcPct val="0"/>
        </a:spcBef>
        <a:spcAft>
          <a:spcPct val="0"/>
        </a:spcAft>
        <a:defRPr kumimoji="1" sz="3800">
          <a:solidFill>
            <a:srgbClr val="000099"/>
          </a:solidFill>
          <a:latin typeface="Arial" charset="0"/>
          <a:ea typeface="標楷體" pitchFamily="65" charset="-120"/>
        </a:defRPr>
      </a:lvl2pPr>
      <a:lvl3pPr algn="l" rtl="0" eaLnBrk="0" fontAlgn="base" hangingPunct="0">
        <a:spcBef>
          <a:spcPct val="0"/>
        </a:spcBef>
        <a:spcAft>
          <a:spcPct val="0"/>
        </a:spcAft>
        <a:defRPr kumimoji="1" sz="3800">
          <a:solidFill>
            <a:srgbClr val="000099"/>
          </a:solidFill>
          <a:latin typeface="Arial" charset="0"/>
          <a:ea typeface="標楷體" pitchFamily="65" charset="-120"/>
        </a:defRPr>
      </a:lvl3pPr>
      <a:lvl4pPr algn="l" rtl="0" eaLnBrk="0" fontAlgn="base" hangingPunct="0">
        <a:spcBef>
          <a:spcPct val="0"/>
        </a:spcBef>
        <a:spcAft>
          <a:spcPct val="0"/>
        </a:spcAft>
        <a:defRPr kumimoji="1" sz="3800">
          <a:solidFill>
            <a:srgbClr val="000099"/>
          </a:solidFill>
          <a:latin typeface="Arial" charset="0"/>
          <a:ea typeface="標楷體" pitchFamily="65" charset="-120"/>
        </a:defRPr>
      </a:lvl4pPr>
      <a:lvl5pPr algn="l" rtl="0" eaLnBrk="0" fontAlgn="base" hangingPunct="0">
        <a:spcBef>
          <a:spcPct val="0"/>
        </a:spcBef>
        <a:spcAft>
          <a:spcPct val="0"/>
        </a:spcAft>
        <a:defRPr kumimoji="1" sz="3800">
          <a:solidFill>
            <a:srgbClr val="000099"/>
          </a:solidFill>
          <a:latin typeface="Arial" charset="0"/>
          <a:ea typeface="標楷體" pitchFamily="65" charset="-120"/>
        </a:defRPr>
      </a:lvl5pPr>
      <a:lvl6pPr marL="457200" algn="l" rtl="0" fontAlgn="base">
        <a:spcBef>
          <a:spcPct val="0"/>
        </a:spcBef>
        <a:spcAft>
          <a:spcPct val="0"/>
        </a:spcAft>
        <a:defRPr kumimoji="1" sz="3800">
          <a:solidFill>
            <a:srgbClr val="000099"/>
          </a:solidFill>
          <a:latin typeface="Arial" charset="0"/>
          <a:ea typeface="標楷體" pitchFamily="65" charset="-120"/>
        </a:defRPr>
      </a:lvl6pPr>
      <a:lvl7pPr marL="914400" algn="l" rtl="0" fontAlgn="base">
        <a:spcBef>
          <a:spcPct val="0"/>
        </a:spcBef>
        <a:spcAft>
          <a:spcPct val="0"/>
        </a:spcAft>
        <a:defRPr kumimoji="1" sz="3800">
          <a:solidFill>
            <a:srgbClr val="000099"/>
          </a:solidFill>
          <a:latin typeface="Arial" charset="0"/>
          <a:ea typeface="標楷體" pitchFamily="65" charset="-120"/>
        </a:defRPr>
      </a:lvl7pPr>
      <a:lvl8pPr marL="1371600" algn="l" rtl="0" fontAlgn="base">
        <a:spcBef>
          <a:spcPct val="0"/>
        </a:spcBef>
        <a:spcAft>
          <a:spcPct val="0"/>
        </a:spcAft>
        <a:defRPr kumimoji="1" sz="3800">
          <a:solidFill>
            <a:srgbClr val="000099"/>
          </a:solidFill>
          <a:latin typeface="Arial" charset="0"/>
          <a:ea typeface="標楷體" pitchFamily="65" charset="-120"/>
        </a:defRPr>
      </a:lvl8pPr>
      <a:lvl9pPr marL="1828800" algn="l" rtl="0" fontAlgn="base">
        <a:spcBef>
          <a:spcPct val="0"/>
        </a:spcBef>
        <a:spcAft>
          <a:spcPct val="0"/>
        </a:spcAft>
        <a:defRPr kumimoji="1" sz="3800">
          <a:solidFill>
            <a:srgbClr val="000099"/>
          </a:solidFill>
          <a:latin typeface="Arial" charset="0"/>
          <a:ea typeface="標楷體" pitchFamily="65" charset="-12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kumimoji="1" sz="2700">
          <a:solidFill>
            <a:schemeClr val="tx1"/>
          </a:solidFill>
          <a:latin typeface="+mn-lt"/>
          <a:ea typeface="+mn-ea"/>
        </a:defRPr>
      </a:lvl2pPr>
      <a:lvl3pPr marL="1143000" indent="-228600" algn="l" rtl="0" eaLnBrk="0" fontAlgn="base" hangingPunct="0">
        <a:spcBef>
          <a:spcPct val="20000"/>
        </a:spcBef>
        <a:spcAft>
          <a:spcPct val="0"/>
        </a:spcAft>
        <a:buClr>
          <a:schemeClr val="accent1"/>
        </a:buClr>
        <a:buFont typeface="Wingdings" pitchFamily="2" charset="2"/>
        <a:buChar char="l"/>
        <a:defRPr kumimoji="1" sz="2300">
          <a:solidFill>
            <a:schemeClr val="tx1"/>
          </a:solidFill>
          <a:latin typeface="+mn-lt"/>
          <a:ea typeface="+mn-ea"/>
        </a:defRPr>
      </a:lvl3pPr>
      <a:lvl4pPr marL="1600200" indent="-228600" algn="l" rtl="0" eaLnBrk="0" fontAlgn="base" hangingPunct="0">
        <a:spcBef>
          <a:spcPct val="20000"/>
        </a:spcBef>
        <a:spcAft>
          <a:spcPct val="0"/>
        </a:spcAft>
        <a:buClr>
          <a:schemeClr val="accent1"/>
        </a:buClr>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Font typeface="Wingdings" pitchFamily="2" charset="2"/>
        <a:buChar char=""/>
        <a:defRPr kumimoji="1" sz="2000">
          <a:solidFill>
            <a:schemeClr val="tx1"/>
          </a:solidFill>
          <a:latin typeface="+mn-lt"/>
          <a:ea typeface="+mn-ea"/>
        </a:defRPr>
      </a:lvl5pPr>
      <a:lvl6pPr marL="25146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6pPr>
      <a:lvl7pPr marL="29718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7pPr>
      <a:lvl8pPr marL="34290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8pPr>
      <a:lvl9pPr marL="3886200" indent="-228600" algn="l" rtl="0" fontAlgn="base">
        <a:spcBef>
          <a:spcPct val="20000"/>
        </a:spcBef>
        <a:spcAft>
          <a:spcPct val="0"/>
        </a:spcAft>
        <a:buClr>
          <a:schemeClr val="accent1"/>
        </a:buClr>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1"/>
          <p:cNvSpPr>
            <a:spLocks noGrp="1" noChangeArrowheads="1"/>
          </p:cNvSpPr>
          <p:nvPr>
            <p:ph type="sldNum" sz="quarter" idx="12"/>
          </p:nvPr>
        </p:nvSpPr>
        <p:spPr>
          <a:noFill/>
        </p:spPr>
        <p:txBody>
          <a:bodyPr/>
          <a:lstStyle/>
          <a:p>
            <a:fld id="{5A849FD8-3490-408B-828E-33FA1D5C39AF}" type="slidenum">
              <a:rPr lang="en-US" altLang="zh-TW" smtClean="0">
                <a:ea typeface="新細明體" charset="-120"/>
              </a:rPr>
              <a:pPr/>
              <a:t>1</a:t>
            </a:fld>
            <a:endParaRPr lang="en-US" altLang="zh-TW" smtClean="0">
              <a:ea typeface="新細明體" charset="-120"/>
            </a:endParaRPr>
          </a:p>
        </p:txBody>
      </p:sp>
      <p:sp>
        <p:nvSpPr>
          <p:cNvPr id="15362" name="Rectangle 2"/>
          <p:cNvSpPr>
            <a:spLocks noGrp="1" noChangeArrowheads="1"/>
          </p:cNvSpPr>
          <p:nvPr>
            <p:ph type="ctrTitle"/>
          </p:nvPr>
        </p:nvSpPr>
        <p:spPr/>
        <p:txBody>
          <a:bodyPr/>
          <a:lstStyle/>
          <a:p>
            <a:pPr eaLnBrk="1" hangingPunct="1"/>
            <a:r>
              <a:rPr lang="zh-TW" altLang="zh-TW" dirty="0" smtClean="0"/>
              <a:t>醫療資訊安全</a:t>
            </a:r>
            <a:r>
              <a:rPr lang="zh-TW" altLang="zh-TW" dirty="0"/>
              <a:t>與</a:t>
            </a:r>
            <a:r>
              <a:rPr lang="zh-TW" altLang="en-US" dirty="0" smtClean="0"/>
              <a:t>管理</a:t>
            </a:r>
            <a:endParaRPr lang="zh-TW" altLang="en-US" dirty="0"/>
          </a:p>
        </p:txBody>
      </p:sp>
      <p:sp>
        <p:nvSpPr>
          <p:cNvPr id="15363" name="Rectangle 3"/>
          <p:cNvSpPr>
            <a:spLocks noGrp="1" noChangeArrowheads="1"/>
          </p:cNvSpPr>
          <p:nvPr>
            <p:ph type="subTitle" idx="1"/>
          </p:nvPr>
        </p:nvSpPr>
        <p:spPr/>
        <p:txBody>
          <a:bodyPr/>
          <a:lstStyle/>
          <a:p>
            <a:pPr eaLnBrk="1" hangingPunct="1">
              <a:lnSpc>
                <a:spcPct val="80000"/>
              </a:lnSpc>
            </a:pPr>
            <a:r>
              <a:rPr lang="zh-TW" altLang="en-US" sz="2400" b="1" dirty="0" smtClean="0">
                <a:solidFill>
                  <a:srgbClr val="000099"/>
                </a:solidFill>
                <a:latin typeface="標楷體" pitchFamily="65" charset="-120"/>
              </a:rPr>
              <a:t>李添福</a:t>
            </a:r>
          </a:p>
          <a:p>
            <a:pPr eaLnBrk="1" hangingPunct="1">
              <a:lnSpc>
                <a:spcPct val="80000"/>
              </a:lnSpc>
            </a:pPr>
            <a:r>
              <a:rPr lang="zh-TW" altLang="en-US" sz="2000" b="1" dirty="0" smtClean="0">
                <a:solidFill>
                  <a:srgbClr val="000099"/>
                </a:solidFill>
                <a:latin typeface="標楷體" pitchFamily="65" charset="-120"/>
              </a:rPr>
              <a:t>慈濟大學 醫學資訊學系</a:t>
            </a:r>
          </a:p>
          <a:p>
            <a:pPr eaLnBrk="1" hangingPunct="1">
              <a:lnSpc>
                <a:spcPct val="80000"/>
              </a:lnSpc>
            </a:pPr>
            <a:r>
              <a:rPr lang="zh-TW" altLang="en-US" sz="2000" b="1" dirty="0">
                <a:solidFill>
                  <a:srgbClr val="000099"/>
                </a:solidFill>
                <a:latin typeface="標楷體" pitchFamily="65" charset="-120"/>
              </a:rPr>
              <a:t>密碼</a:t>
            </a:r>
            <a:r>
              <a:rPr lang="zh-TW" altLang="en-US" sz="2000" b="1" dirty="0" smtClean="0">
                <a:solidFill>
                  <a:srgbClr val="000099"/>
                </a:solidFill>
                <a:latin typeface="標楷體" pitchFamily="65" charset="-120"/>
              </a:rPr>
              <a:t>學</a:t>
            </a:r>
            <a:r>
              <a:rPr lang="en-US" altLang="zh-TW" sz="2000" b="1" dirty="0">
                <a:solidFill>
                  <a:srgbClr val="000099"/>
                </a:solidFill>
                <a:latin typeface="標楷體" pitchFamily="65" charset="-120"/>
              </a:rPr>
              <a:t>/</a:t>
            </a:r>
            <a:r>
              <a:rPr lang="zh-TW" altLang="en-US" sz="2000" b="1" dirty="0" smtClean="0">
                <a:solidFill>
                  <a:srgbClr val="000099"/>
                </a:solidFill>
                <a:latin typeface="標楷體" pitchFamily="65" charset="-120"/>
              </a:rPr>
              <a:t>網路安全</a:t>
            </a:r>
            <a:r>
              <a:rPr lang="en-US" altLang="zh-TW" sz="2000" b="1" dirty="0" smtClean="0">
                <a:solidFill>
                  <a:srgbClr val="000099"/>
                </a:solidFill>
                <a:latin typeface="標楷體" pitchFamily="65" charset="-120"/>
              </a:rPr>
              <a:t>/</a:t>
            </a:r>
            <a:r>
              <a:rPr lang="zh-TW" altLang="en-US" sz="2000" b="1" dirty="0" smtClean="0">
                <a:solidFill>
                  <a:srgbClr val="000099"/>
                </a:solidFill>
                <a:latin typeface="標楷體" pitchFamily="65" charset="-120"/>
              </a:rPr>
              <a:t>醫學資訊安全</a:t>
            </a:r>
            <a:r>
              <a:rPr lang="en-US" altLang="zh-TW" sz="2000" b="1" dirty="0" smtClean="0">
                <a:solidFill>
                  <a:srgbClr val="000099"/>
                </a:solidFill>
                <a:latin typeface="標楷體" pitchFamily="65" charset="-120"/>
              </a:rPr>
              <a:t>/</a:t>
            </a:r>
            <a:r>
              <a:rPr lang="zh-TW" altLang="en-US" sz="2000" b="1" dirty="0" smtClean="0">
                <a:solidFill>
                  <a:srgbClr val="000099"/>
                </a:solidFill>
                <a:latin typeface="標楷體" pitchFamily="65" charset="-120"/>
              </a:rPr>
              <a:t>無線網路通協定</a:t>
            </a:r>
            <a:r>
              <a:rPr lang="en-US" altLang="zh-TW" sz="2000" b="1" dirty="0" smtClean="0">
                <a:solidFill>
                  <a:srgbClr val="000099"/>
                </a:solidFill>
                <a:latin typeface="標楷體" pitchFamily="65" charset="-120"/>
              </a:rPr>
              <a:t>/HIPAA</a:t>
            </a:r>
            <a:r>
              <a:rPr lang="zh-TW" altLang="en-US" sz="2000" b="1" dirty="0" smtClean="0">
                <a:solidFill>
                  <a:srgbClr val="000099"/>
                </a:solidFill>
                <a:latin typeface="標楷體" pitchFamily="65" charset="-120"/>
              </a:rPr>
              <a:t>安全法規</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投影片編號版面配置區 5"/>
          <p:cNvSpPr>
            <a:spLocks noGrp="1"/>
          </p:cNvSpPr>
          <p:nvPr>
            <p:ph type="sldNum" sz="quarter" idx="12"/>
          </p:nvPr>
        </p:nvSpPr>
        <p:spPr>
          <a:noFill/>
        </p:spPr>
        <p:txBody>
          <a:bodyPr/>
          <a:lstStyle/>
          <a:p>
            <a:fld id="{86958855-EC8C-49A3-9BC1-0E3DFC884113}" type="slidenum">
              <a:rPr lang="en-US" altLang="zh-TW" smtClean="0">
                <a:ea typeface="新細明體" charset="-120"/>
              </a:rPr>
              <a:pPr/>
              <a:t>10</a:t>
            </a:fld>
            <a:endParaRPr lang="en-US" altLang="zh-TW" smtClean="0">
              <a:ea typeface="新細明體" charset="-120"/>
            </a:endParaRPr>
          </a:p>
        </p:txBody>
      </p:sp>
      <p:sp>
        <p:nvSpPr>
          <p:cNvPr id="28674" name="Rectangle 2"/>
          <p:cNvSpPr>
            <a:spLocks noGrp="1" noChangeArrowheads="1"/>
          </p:cNvSpPr>
          <p:nvPr>
            <p:ph type="title"/>
          </p:nvPr>
        </p:nvSpPr>
        <p:spPr/>
        <p:txBody>
          <a:bodyPr/>
          <a:lstStyle/>
          <a:p>
            <a:pPr eaLnBrk="1" hangingPunct="1"/>
            <a:r>
              <a:rPr lang="zh-TW" altLang="en-US" b="1" smtClean="0"/>
              <a:t>資訊安全</a:t>
            </a:r>
            <a:r>
              <a:rPr lang="en-US" altLang="zh-TW" smtClean="0"/>
              <a:t>-3P→4P</a:t>
            </a:r>
          </a:p>
        </p:txBody>
      </p:sp>
      <p:sp>
        <p:nvSpPr>
          <p:cNvPr id="28675" name="Rectangle 3"/>
          <p:cNvSpPr>
            <a:spLocks noGrp="1" noChangeArrowheads="1"/>
          </p:cNvSpPr>
          <p:nvPr>
            <p:ph type="body" idx="1"/>
          </p:nvPr>
        </p:nvSpPr>
        <p:spPr/>
        <p:txBody>
          <a:bodyPr/>
          <a:lstStyle/>
          <a:p>
            <a:pPr eaLnBrk="1" hangingPunct="1"/>
            <a:r>
              <a:rPr kumimoji="0" lang="zh-TW" altLang="en-US" smtClean="0">
                <a:solidFill>
                  <a:srgbClr val="002060"/>
                </a:solidFill>
                <a:latin typeface="Times New Roman" pitchFamily="18" charset="0"/>
              </a:rPr>
              <a:t>產品 </a:t>
            </a:r>
            <a:r>
              <a:rPr kumimoji="0" lang="en-US" altLang="zh-TW" smtClean="0">
                <a:solidFill>
                  <a:srgbClr val="002060"/>
                </a:solidFill>
                <a:latin typeface="Times New Roman" pitchFamily="18" charset="0"/>
              </a:rPr>
              <a:t>(Product)</a:t>
            </a:r>
          </a:p>
          <a:p>
            <a:pPr eaLnBrk="1" hangingPunct="1"/>
            <a:r>
              <a:rPr kumimoji="0" lang="zh-TW" altLang="en-US" smtClean="0">
                <a:solidFill>
                  <a:srgbClr val="002060"/>
                </a:solidFill>
                <a:latin typeface="Times New Roman" pitchFamily="18" charset="0"/>
              </a:rPr>
              <a:t>人員 </a:t>
            </a:r>
            <a:r>
              <a:rPr kumimoji="0" lang="en-US" altLang="zh-TW" smtClean="0">
                <a:solidFill>
                  <a:srgbClr val="002060"/>
                </a:solidFill>
                <a:latin typeface="Times New Roman" pitchFamily="18" charset="0"/>
              </a:rPr>
              <a:t>(People)</a:t>
            </a:r>
          </a:p>
          <a:p>
            <a:pPr eaLnBrk="1" hangingPunct="1"/>
            <a:r>
              <a:rPr kumimoji="0" lang="zh-TW" altLang="en-US" smtClean="0">
                <a:solidFill>
                  <a:srgbClr val="002060"/>
                </a:solidFill>
                <a:latin typeface="Times New Roman" pitchFamily="18" charset="0"/>
              </a:rPr>
              <a:t>程序 </a:t>
            </a:r>
            <a:r>
              <a:rPr kumimoji="0" lang="en-US" altLang="zh-TW" smtClean="0">
                <a:solidFill>
                  <a:srgbClr val="002060"/>
                </a:solidFill>
                <a:latin typeface="Times New Roman" pitchFamily="18" charset="0"/>
              </a:rPr>
              <a:t>(Process)</a:t>
            </a:r>
          </a:p>
          <a:p>
            <a:pPr eaLnBrk="1" hangingPunct="1"/>
            <a:r>
              <a:rPr kumimoji="0" lang="zh-TW" altLang="en-US" smtClean="0">
                <a:solidFill>
                  <a:srgbClr val="002060"/>
                </a:solidFill>
                <a:latin typeface="Times New Roman" pitchFamily="18" charset="0"/>
              </a:rPr>
              <a:t>政策 </a:t>
            </a:r>
            <a:r>
              <a:rPr kumimoji="0" lang="en-US" altLang="zh-TW" smtClean="0">
                <a:solidFill>
                  <a:srgbClr val="002060"/>
                </a:solidFill>
                <a:latin typeface="Times New Roman" pitchFamily="18" charset="0"/>
              </a:rPr>
              <a:t>(Policy)</a:t>
            </a:r>
          </a:p>
          <a:p>
            <a:pPr eaLnBrk="1" hangingPunct="1"/>
            <a:endParaRPr kumimoji="0" lang="en-US" altLang="zh-TW" smtClean="0">
              <a:solidFill>
                <a:srgbClr val="002060"/>
              </a:solidFill>
              <a:latin typeface="Times New Roman" pitchFamily="18" charset="0"/>
            </a:endParaRPr>
          </a:p>
        </p:txBody>
      </p:sp>
      <p:grpSp>
        <p:nvGrpSpPr>
          <p:cNvPr id="28676" name="群組 3"/>
          <p:cNvGrpSpPr>
            <a:grpSpLocks/>
          </p:cNvGrpSpPr>
          <p:nvPr/>
        </p:nvGrpSpPr>
        <p:grpSpPr bwMode="auto">
          <a:xfrm>
            <a:off x="2916238" y="2492375"/>
            <a:ext cx="5930900" cy="3756025"/>
            <a:chOff x="855238" y="1494200"/>
            <a:chExt cx="7517836" cy="4305945"/>
          </a:xfrm>
        </p:grpSpPr>
        <p:sp>
          <p:nvSpPr>
            <p:cNvPr id="5" name="Oval 4"/>
            <p:cNvSpPr>
              <a:spLocks noChangeArrowheads="1"/>
            </p:cNvSpPr>
            <p:nvPr/>
          </p:nvSpPr>
          <p:spPr bwMode="auto">
            <a:xfrm>
              <a:off x="855238" y="2005600"/>
              <a:ext cx="7439357" cy="573276"/>
            </a:xfrm>
            <a:prstGeom prst="ellipse">
              <a:avLst/>
            </a:prstGeom>
            <a:gradFill rotWithShape="1">
              <a:gsLst>
                <a:gs pos="0">
                  <a:srgbClr val="808EC8">
                    <a:alpha val="23000"/>
                  </a:srgbClr>
                </a:gs>
                <a:gs pos="100000">
                  <a:srgbClr val="A3ADD7">
                    <a:alpha val="71001"/>
                  </a:srgbClr>
                </a:gs>
              </a:gsLst>
              <a:path path="shape">
                <a:fillToRect l="50000" t="50000" r="50000" b="50000"/>
              </a:path>
            </a:gradFill>
            <a:ln w="9525" algn="ctr">
              <a:noFill/>
              <a:round/>
              <a:headEnd type="none" w="sm" len="sm"/>
              <a:tailEnd type="none" w="sm" len="sm"/>
            </a:ln>
          </p:spPr>
          <p:txBody>
            <a:bodyPr lIns="92075" tIns="46038" rIns="92075" bIns="46038" anchor="ctr">
              <a:spAutoFit/>
            </a:bodyPr>
            <a:lstStyle/>
            <a:p>
              <a:pPr defTabSz="914226" fontAlgn="auto">
                <a:spcBef>
                  <a:spcPts val="0"/>
                </a:spcBef>
                <a:spcAft>
                  <a:spcPts val="0"/>
                </a:spcAft>
                <a:defRPr/>
              </a:pPr>
              <a:endParaRPr kumimoji="0" lang="zh-TW" altLang="en-US" sz="1900" dirty="0">
                <a:solidFill>
                  <a:schemeClr val="accent3"/>
                </a:solidFill>
                <a:latin typeface="Calibri" pitchFamily="34" charset="0"/>
                <a:ea typeface="+mn-ea"/>
              </a:endParaRPr>
            </a:p>
          </p:txBody>
        </p:sp>
        <p:pic>
          <p:nvPicPr>
            <p:cNvPr id="28683" name="Picture 5" descr="Connecting-systems"/>
            <p:cNvPicPr>
              <a:picLocks noChangeAspect="1" noChangeArrowheads="1"/>
            </p:cNvPicPr>
            <p:nvPr/>
          </p:nvPicPr>
          <p:blipFill>
            <a:blip r:embed="rId2"/>
            <a:srcRect l="11366" t="12178" r="14209" b="13803"/>
            <a:stretch>
              <a:fillRect/>
            </a:stretch>
          </p:blipFill>
          <p:spPr bwMode="auto">
            <a:xfrm>
              <a:off x="1371600" y="3836988"/>
              <a:ext cx="1555750" cy="1593850"/>
            </a:xfrm>
            <a:prstGeom prst="rect">
              <a:avLst/>
            </a:prstGeom>
            <a:noFill/>
            <a:ln w="9525">
              <a:noFill/>
              <a:miter lim="800000"/>
              <a:headEnd/>
              <a:tailEnd/>
            </a:ln>
          </p:spPr>
        </p:pic>
        <p:pic>
          <p:nvPicPr>
            <p:cNvPr id="28684" name="Picture 6" descr="Connecting-people"/>
            <p:cNvPicPr>
              <a:picLocks noChangeAspect="1" noChangeArrowheads="1"/>
            </p:cNvPicPr>
            <p:nvPr/>
          </p:nvPicPr>
          <p:blipFill>
            <a:blip r:embed="rId3"/>
            <a:srcRect l="11223" t="9836" r="10791" b="9836"/>
            <a:stretch>
              <a:fillRect/>
            </a:stretch>
          </p:blipFill>
          <p:spPr bwMode="auto">
            <a:xfrm>
              <a:off x="3760788" y="2097088"/>
              <a:ext cx="1481137" cy="1519237"/>
            </a:xfrm>
            <a:prstGeom prst="rect">
              <a:avLst/>
            </a:prstGeom>
            <a:noFill/>
            <a:ln w="9525">
              <a:noFill/>
              <a:miter lim="800000"/>
              <a:headEnd/>
              <a:tailEnd/>
            </a:ln>
          </p:spPr>
        </p:pic>
        <p:pic>
          <p:nvPicPr>
            <p:cNvPr id="28685" name="Picture 7" descr="businesses2"/>
            <p:cNvPicPr>
              <a:picLocks noChangeAspect="1" noChangeArrowheads="1"/>
            </p:cNvPicPr>
            <p:nvPr/>
          </p:nvPicPr>
          <p:blipFill>
            <a:blip r:embed="rId4"/>
            <a:srcRect l="9433" t="24367" r="11600" b="14034"/>
            <a:stretch>
              <a:fillRect/>
            </a:stretch>
          </p:blipFill>
          <p:spPr bwMode="auto">
            <a:xfrm>
              <a:off x="6018213" y="3971925"/>
              <a:ext cx="1668462" cy="1341438"/>
            </a:xfrm>
            <a:prstGeom prst="rect">
              <a:avLst/>
            </a:prstGeom>
            <a:noFill/>
            <a:ln w="9525">
              <a:noFill/>
              <a:miter lim="800000"/>
              <a:headEnd/>
              <a:tailEnd/>
            </a:ln>
          </p:spPr>
        </p:pic>
        <p:sp>
          <p:nvSpPr>
            <p:cNvPr id="28686" name="Text Box 8"/>
            <p:cNvSpPr txBox="1">
              <a:spLocks noChangeArrowheads="1"/>
            </p:cNvSpPr>
            <p:nvPr/>
          </p:nvSpPr>
          <p:spPr bwMode="auto">
            <a:xfrm>
              <a:off x="943778" y="5341524"/>
              <a:ext cx="2078673" cy="436782"/>
            </a:xfrm>
            <a:prstGeom prst="rect">
              <a:avLst/>
            </a:prstGeom>
            <a:noFill/>
            <a:ln w="9525">
              <a:noFill/>
              <a:miter lim="800000"/>
              <a:headEnd/>
              <a:tailEnd/>
            </a:ln>
          </p:spPr>
          <p:txBody>
            <a:bodyPr wrap="none">
              <a:spAutoFit/>
            </a:bodyPr>
            <a:lstStyle/>
            <a:p>
              <a:pPr defTabSz="912813"/>
              <a:r>
                <a:rPr kumimoji="0" lang="zh-TW" altLang="en-US" sz="1900">
                  <a:solidFill>
                    <a:srgbClr val="002060"/>
                  </a:solidFill>
                  <a:latin typeface="Calibri" pitchFamily="34" charset="0"/>
                  <a:ea typeface="微軟正黑體"/>
                  <a:cs typeface="Arial" charset="0"/>
                </a:rPr>
                <a:t>產品 </a:t>
              </a:r>
              <a:r>
                <a:rPr kumimoji="0" lang="en-US" altLang="zh-TW" sz="1900">
                  <a:solidFill>
                    <a:srgbClr val="002060"/>
                  </a:solidFill>
                  <a:latin typeface="Calibri" pitchFamily="34" charset="0"/>
                  <a:ea typeface="微軟正黑體"/>
                  <a:cs typeface="Arial" charset="0"/>
                </a:rPr>
                <a:t>(Product)</a:t>
              </a:r>
            </a:p>
          </p:txBody>
        </p:sp>
        <p:sp>
          <p:nvSpPr>
            <p:cNvPr id="28687" name="Text Box 9"/>
            <p:cNvSpPr txBox="1">
              <a:spLocks noChangeArrowheads="1"/>
            </p:cNvSpPr>
            <p:nvPr/>
          </p:nvSpPr>
          <p:spPr bwMode="auto">
            <a:xfrm>
              <a:off x="5590106" y="5363363"/>
              <a:ext cx="2782968" cy="436782"/>
            </a:xfrm>
            <a:prstGeom prst="rect">
              <a:avLst/>
            </a:prstGeom>
            <a:noFill/>
            <a:ln w="9525">
              <a:noFill/>
              <a:miter lim="800000"/>
              <a:headEnd/>
              <a:tailEnd/>
            </a:ln>
          </p:spPr>
          <p:txBody>
            <a:bodyPr>
              <a:spAutoFit/>
            </a:bodyPr>
            <a:lstStyle/>
            <a:p>
              <a:pPr defTabSz="912813"/>
              <a:r>
                <a:rPr kumimoji="0" lang="zh-TW" altLang="en-US" sz="1900">
                  <a:solidFill>
                    <a:srgbClr val="002060"/>
                  </a:solidFill>
                  <a:latin typeface="Calibri" pitchFamily="34" charset="0"/>
                  <a:ea typeface="微軟正黑體"/>
                  <a:cs typeface="Arial" charset="0"/>
                </a:rPr>
                <a:t>程序 </a:t>
              </a:r>
              <a:r>
                <a:rPr kumimoji="0" lang="en-US" altLang="zh-TW" sz="1900">
                  <a:solidFill>
                    <a:srgbClr val="002060"/>
                  </a:solidFill>
                  <a:latin typeface="Calibri" pitchFamily="34" charset="0"/>
                  <a:ea typeface="微軟正黑體"/>
                  <a:cs typeface="Arial" charset="0"/>
                </a:rPr>
                <a:t>(Process)</a:t>
              </a:r>
            </a:p>
          </p:txBody>
        </p:sp>
        <p:sp>
          <p:nvSpPr>
            <p:cNvPr id="28688" name="Text Box 10"/>
            <p:cNvSpPr txBox="1">
              <a:spLocks noChangeArrowheads="1"/>
            </p:cNvSpPr>
            <p:nvPr/>
          </p:nvSpPr>
          <p:spPr bwMode="auto">
            <a:xfrm>
              <a:off x="3175384" y="1494200"/>
              <a:ext cx="1955925" cy="436782"/>
            </a:xfrm>
            <a:prstGeom prst="rect">
              <a:avLst/>
            </a:prstGeom>
            <a:noFill/>
            <a:ln w="9525">
              <a:noFill/>
              <a:miter lim="800000"/>
              <a:headEnd/>
              <a:tailEnd/>
            </a:ln>
          </p:spPr>
          <p:txBody>
            <a:bodyPr wrap="none">
              <a:spAutoFit/>
            </a:bodyPr>
            <a:lstStyle/>
            <a:p>
              <a:pPr defTabSz="912813"/>
              <a:r>
                <a:rPr kumimoji="0" lang="zh-TW" altLang="en-US" sz="1900">
                  <a:solidFill>
                    <a:srgbClr val="002060"/>
                  </a:solidFill>
                  <a:latin typeface="Calibri" pitchFamily="34" charset="0"/>
                  <a:ea typeface="微軟正黑體"/>
                  <a:cs typeface="Arial" charset="0"/>
                </a:rPr>
                <a:t>人員 </a:t>
              </a:r>
              <a:r>
                <a:rPr kumimoji="0" lang="en-US" altLang="zh-TW" sz="1900">
                  <a:solidFill>
                    <a:srgbClr val="002060"/>
                  </a:solidFill>
                  <a:latin typeface="Calibri" pitchFamily="34" charset="0"/>
                  <a:ea typeface="微軟正黑體"/>
                  <a:cs typeface="Arial" charset="0"/>
                </a:rPr>
                <a:t>(People)</a:t>
              </a:r>
            </a:p>
          </p:txBody>
        </p:sp>
        <p:pic>
          <p:nvPicPr>
            <p:cNvPr id="28689" name="Picture 11"/>
            <p:cNvPicPr>
              <a:picLocks noChangeAspect="1" noChangeArrowheads="1"/>
            </p:cNvPicPr>
            <p:nvPr/>
          </p:nvPicPr>
          <p:blipFill>
            <a:blip r:embed="rId5"/>
            <a:srcRect/>
            <a:stretch>
              <a:fillRect/>
            </a:stretch>
          </p:blipFill>
          <p:spPr bwMode="auto">
            <a:xfrm rot="2561077">
              <a:off x="3116263" y="2863850"/>
              <a:ext cx="152400" cy="1327150"/>
            </a:xfrm>
            <a:prstGeom prst="rect">
              <a:avLst/>
            </a:prstGeom>
            <a:noFill/>
            <a:ln w="12700">
              <a:noFill/>
              <a:miter lim="800000"/>
              <a:headEnd type="none" w="sm" len="sm"/>
              <a:tailEnd type="none" w="sm" len="sm"/>
            </a:ln>
          </p:spPr>
        </p:pic>
        <p:pic>
          <p:nvPicPr>
            <p:cNvPr id="28690" name="Picture 12"/>
            <p:cNvPicPr>
              <a:picLocks noChangeAspect="1" noChangeArrowheads="1"/>
            </p:cNvPicPr>
            <p:nvPr/>
          </p:nvPicPr>
          <p:blipFill>
            <a:blip r:embed="rId6"/>
            <a:srcRect/>
            <a:stretch>
              <a:fillRect/>
            </a:stretch>
          </p:blipFill>
          <p:spPr bwMode="auto">
            <a:xfrm>
              <a:off x="3035300" y="4678363"/>
              <a:ext cx="3060700" cy="173037"/>
            </a:xfrm>
            <a:prstGeom prst="rect">
              <a:avLst/>
            </a:prstGeom>
            <a:noFill/>
            <a:ln w="12700">
              <a:noFill/>
              <a:miter lim="800000"/>
              <a:headEnd type="none" w="sm" len="sm"/>
              <a:tailEnd type="none" w="sm" len="sm"/>
            </a:ln>
          </p:spPr>
        </p:pic>
        <p:pic>
          <p:nvPicPr>
            <p:cNvPr id="28691" name="Picture 13"/>
            <p:cNvPicPr>
              <a:picLocks noChangeAspect="1" noChangeArrowheads="1"/>
            </p:cNvPicPr>
            <p:nvPr/>
          </p:nvPicPr>
          <p:blipFill>
            <a:blip r:embed="rId7"/>
            <a:srcRect/>
            <a:stretch>
              <a:fillRect/>
            </a:stretch>
          </p:blipFill>
          <p:spPr bwMode="auto">
            <a:xfrm rot="2420632">
              <a:off x="5175250" y="3429000"/>
              <a:ext cx="1449388" cy="139700"/>
            </a:xfrm>
            <a:prstGeom prst="rect">
              <a:avLst/>
            </a:prstGeom>
            <a:noFill/>
            <a:ln w="12700">
              <a:noFill/>
              <a:miter lim="800000"/>
              <a:headEnd type="none" w="sm" len="sm"/>
              <a:tailEnd type="none" w="sm" len="sm"/>
            </a:ln>
          </p:spPr>
        </p:pic>
        <p:sp>
          <p:nvSpPr>
            <p:cNvPr id="28692" name="Rectangle 14"/>
            <p:cNvSpPr>
              <a:spLocks noChangeArrowheads="1"/>
            </p:cNvSpPr>
            <p:nvPr/>
          </p:nvSpPr>
          <p:spPr bwMode="auto">
            <a:xfrm>
              <a:off x="3024464" y="3929261"/>
              <a:ext cx="2859434" cy="404024"/>
            </a:xfrm>
            <a:prstGeom prst="rect">
              <a:avLst/>
            </a:prstGeom>
            <a:noFill/>
            <a:ln w="12700" algn="ctr">
              <a:noFill/>
              <a:miter lim="800000"/>
              <a:headEnd/>
              <a:tailEnd/>
            </a:ln>
          </p:spPr>
          <p:txBody>
            <a:bodyPr wrap="none">
              <a:spAutoFit/>
            </a:bodyPr>
            <a:lstStyle/>
            <a:p>
              <a:pPr algn="ctr" defTabSz="912813">
                <a:lnSpc>
                  <a:spcPct val="90000"/>
                </a:lnSpc>
              </a:pPr>
              <a:r>
                <a:rPr kumimoji="0" lang="en-US" altLang="zh-TW" sz="1900" b="1">
                  <a:solidFill>
                    <a:srgbClr val="FF0000"/>
                  </a:solidFill>
                  <a:latin typeface="Calibri" pitchFamily="34" charset="0"/>
                  <a:ea typeface="微軟正黑體"/>
                  <a:cs typeface="微軟正黑體"/>
                </a:rPr>
                <a:t>Information Security</a:t>
              </a:r>
            </a:p>
          </p:txBody>
        </p:sp>
      </p:grpSp>
      <p:sp>
        <p:nvSpPr>
          <p:cNvPr id="28677" name="Text Box 16"/>
          <p:cNvSpPr txBox="1">
            <a:spLocks noChangeArrowheads="1"/>
          </p:cNvSpPr>
          <p:nvPr/>
        </p:nvSpPr>
        <p:spPr bwMode="auto">
          <a:xfrm>
            <a:off x="6948488" y="6383338"/>
            <a:ext cx="2044700" cy="366712"/>
          </a:xfrm>
          <a:prstGeom prst="rect">
            <a:avLst/>
          </a:prstGeom>
          <a:noFill/>
          <a:ln w="9525">
            <a:noFill/>
            <a:miter lim="800000"/>
            <a:headEnd/>
            <a:tailEnd/>
          </a:ln>
        </p:spPr>
        <p:txBody>
          <a:bodyPr wrap="none">
            <a:spAutoFit/>
          </a:bodyPr>
          <a:lstStyle/>
          <a:p>
            <a:r>
              <a:rPr kumimoji="0" lang="zh-TW" altLang="en-US">
                <a:solidFill>
                  <a:schemeClr val="hlink"/>
                </a:solidFill>
                <a:latin typeface="Times New Roman" pitchFamily="18" charset="0"/>
                <a:ea typeface="標楷體" pitchFamily="65" charset="-120"/>
              </a:rPr>
              <a:t>源自於</a:t>
            </a:r>
            <a:r>
              <a:rPr kumimoji="0" lang="en-US" altLang="zh-TW">
                <a:solidFill>
                  <a:schemeClr val="hlink"/>
                </a:solidFill>
                <a:latin typeface="Times New Roman" pitchFamily="18" charset="0"/>
                <a:ea typeface="標楷體" pitchFamily="65" charset="-120"/>
              </a:rPr>
              <a:t>ISCAL </a:t>
            </a:r>
            <a:r>
              <a:rPr kumimoji="0" lang="zh-TW" altLang="en-US">
                <a:solidFill>
                  <a:schemeClr val="hlink"/>
                </a:solidFill>
                <a:latin typeface="Times New Roman" pitchFamily="18" charset="0"/>
                <a:ea typeface="標楷體" pitchFamily="65" charset="-120"/>
              </a:rPr>
              <a:t>課程</a:t>
            </a:r>
          </a:p>
        </p:txBody>
      </p:sp>
      <p:sp>
        <p:nvSpPr>
          <p:cNvPr id="28678" name="Line 17"/>
          <p:cNvSpPr>
            <a:spLocks noChangeShapeType="1"/>
          </p:cNvSpPr>
          <p:nvPr/>
        </p:nvSpPr>
        <p:spPr bwMode="auto">
          <a:xfrm>
            <a:off x="395288" y="3429000"/>
            <a:ext cx="3384550" cy="0"/>
          </a:xfrm>
          <a:prstGeom prst="line">
            <a:avLst/>
          </a:prstGeom>
          <a:noFill/>
          <a:ln w="19050">
            <a:solidFill>
              <a:srgbClr val="FF3300"/>
            </a:solidFill>
            <a:prstDash val="lgDash"/>
            <a:round/>
            <a:headEnd/>
            <a:tailEnd/>
          </a:ln>
        </p:spPr>
        <p:txBody>
          <a:bodyPr/>
          <a:lstStyle/>
          <a:p>
            <a:endParaRPr lang="zh-TW" altLang="en-US"/>
          </a:p>
        </p:txBody>
      </p:sp>
      <p:sp>
        <p:nvSpPr>
          <p:cNvPr id="28679" name="Rectangle 18"/>
          <p:cNvSpPr>
            <a:spLocks noChangeArrowheads="1"/>
          </p:cNvSpPr>
          <p:nvPr/>
        </p:nvSpPr>
        <p:spPr bwMode="auto">
          <a:xfrm>
            <a:off x="6300788" y="3141663"/>
            <a:ext cx="1511300" cy="71437"/>
          </a:xfrm>
          <a:prstGeom prst="rect">
            <a:avLst/>
          </a:prstGeom>
          <a:gradFill rotWithShape="1">
            <a:gsLst>
              <a:gs pos="0">
                <a:srgbClr val="663300"/>
              </a:gs>
              <a:gs pos="100000">
                <a:srgbClr val="FFFF66"/>
              </a:gs>
            </a:gsLst>
            <a:lin ang="5400000" scaled="1"/>
          </a:gradFill>
          <a:ln w="9525">
            <a:solidFill>
              <a:schemeClr val="tx1"/>
            </a:solidFill>
            <a:miter lim="800000"/>
            <a:headEnd/>
            <a:tailEnd/>
          </a:ln>
        </p:spPr>
        <p:txBody>
          <a:bodyPr wrap="none" anchor="ctr"/>
          <a:lstStyle/>
          <a:p>
            <a:endParaRPr lang="zh-TW" altLang="en-US"/>
          </a:p>
        </p:txBody>
      </p:sp>
      <p:sp>
        <p:nvSpPr>
          <p:cNvPr id="28680" name="Text Box 19"/>
          <p:cNvSpPr txBox="1">
            <a:spLocks noChangeArrowheads="1"/>
          </p:cNvSpPr>
          <p:nvPr/>
        </p:nvSpPr>
        <p:spPr bwMode="auto">
          <a:xfrm>
            <a:off x="7596188" y="1916113"/>
            <a:ext cx="1460500" cy="366712"/>
          </a:xfrm>
          <a:prstGeom prst="rect">
            <a:avLst/>
          </a:prstGeom>
          <a:noFill/>
          <a:ln w="9525">
            <a:noFill/>
            <a:miter lim="800000"/>
            <a:headEnd/>
            <a:tailEnd/>
          </a:ln>
        </p:spPr>
        <p:txBody>
          <a:bodyPr wrap="none">
            <a:spAutoFit/>
          </a:bodyPr>
          <a:lstStyle/>
          <a:p>
            <a:pPr>
              <a:spcBef>
                <a:spcPct val="20000"/>
              </a:spcBef>
              <a:buClr>
                <a:schemeClr val="accent1"/>
              </a:buClr>
              <a:buFont typeface="Wingdings" pitchFamily="2" charset="2"/>
              <a:buNone/>
            </a:pPr>
            <a:r>
              <a:rPr kumimoji="0" lang="zh-TW" altLang="en-US">
                <a:solidFill>
                  <a:srgbClr val="002060"/>
                </a:solidFill>
              </a:rPr>
              <a:t>政策 </a:t>
            </a:r>
            <a:r>
              <a:rPr kumimoji="0" lang="en-US" altLang="zh-TW">
                <a:solidFill>
                  <a:srgbClr val="002060"/>
                </a:solidFill>
              </a:rPr>
              <a:t>(Policy)</a:t>
            </a:r>
            <a:endParaRPr lang="en-US" altLang="zh-TW"/>
          </a:p>
        </p:txBody>
      </p:sp>
      <p:pic>
        <p:nvPicPr>
          <p:cNvPr id="28681" name="Picture 21" descr="MC900240395[1]"/>
          <p:cNvPicPr>
            <a:picLocks noChangeAspect="1" noChangeArrowheads="1"/>
          </p:cNvPicPr>
          <p:nvPr/>
        </p:nvPicPr>
        <p:blipFill>
          <a:blip r:embed="rId8"/>
          <a:srcRect/>
          <a:stretch>
            <a:fillRect/>
          </a:stretch>
        </p:blipFill>
        <p:spPr bwMode="auto">
          <a:xfrm>
            <a:off x="7885113" y="2492375"/>
            <a:ext cx="900112" cy="1581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1"/>
          <p:cNvSpPr>
            <a:spLocks noGrp="1" noChangeArrowheads="1"/>
          </p:cNvSpPr>
          <p:nvPr>
            <p:ph type="sldNum" sz="quarter" idx="12"/>
          </p:nvPr>
        </p:nvSpPr>
        <p:spPr>
          <a:noFill/>
        </p:spPr>
        <p:txBody>
          <a:bodyPr/>
          <a:lstStyle/>
          <a:p>
            <a:fld id="{8D51B7C0-13BD-44DD-98C6-04405B4AB58D}" type="slidenum">
              <a:rPr lang="en-US" altLang="zh-TW" smtClean="0">
                <a:ea typeface="新細明體" charset="-120"/>
              </a:rPr>
              <a:pPr/>
              <a:t>11</a:t>
            </a:fld>
            <a:endParaRPr lang="en-US" altLang="zh-TW" smtClean="0">
              <a:ea typeface="新細明體" charset="-120"/>
            </a:endParaRPr>
          </a:p>
        </p:txBody>
      </p:sp>
      <p:sp>
        <p:nvSpPr>
          <p:cNvPr id="29698" name="Rectangle 4"/>
          <p:cNvSpPr>
            <a:spLocks noGrp="1" noChangeArrowheads="1"/>
          </p:cNvSpPr>
          <p:nvPr>
            <p:ph type="ctrTitle"/>
          </p:nvPr>
        </p:nvSpPr>
        <p:spPr/>
        <p:txBody>
          <a:bodyPr/>
          <a:lstStyle/>
          <a:p>
            <a:pPr eaLnBrk="1" hangingPunct="1"/>
            <a:r>
              <a:rPr lang="zh-TW" altLang="en-US" smtClean="0"/>
              <a:t>網路身份認證</a:t>
            </a:r>
          </a:p>
        </p:txBody>
      </p:sp>
      <p:sp>
        <p:nvSpPr>
          <p:cNvPr id="29699" name="Rectangle 5"/>
          <p:cNvSpPr>
            <a:spLocks noGrp="1" noChangeArrowheads="1"/>
          </p:cNvSpPr>
          <p:nvPr>
            <p:ph type="subTitle" idx="1"/>
          </p:nvPr>
        </p:nvSpPr>
        <p:spPr/>
        <p:txBody>
          <a:bodyPr/>
          <a:lstStyle/>
          <a:p>
            <a:pPr algn="l" eaLnBrk="1" hangingPunct="1">
              <a:lnSpc>
                <a:spcPct val="80000"/>
              </a:lnSpc>
            </a:pPr>
            <a:r>
              <a:rPr lang="en-US" altLang="zh-TW" sz="2800" smtClean="0">
                <a:cs typeface="Arial" charset="0"/>
                <a:sym typeface="Symbol" pitchFamily="18" charset="2"/>
              </a:rPr>
              <a:t>			     </a:t>
            </a:r>
            <a:r>
              <a:rPr lang="zh-TW" altLang="en-US" sz="2800" smtClean="0"/>
              <a:t>身份認證類型</a:t>
            </a:r>
          </a:p>
          <a:p>
            <a:pPr algn="l" eaLnBrk="1" hangingPunct="1">
              <a:lnSpc>
                <a:spcPct val="80000"/>
              </a:lnSpc>
            </a:pPr>
            <a:r>
              <a:rPr lang="zh-TW" altLang="en-US" sz="2800" smtClean="0"/>
              <a:t>			     </a:t>
            </a:r>
            <a:r>
              <a:rPr lang="zh-TW" altLang="en-US" sz="2800" smtClean="0">
                <a:cs typeface="Arial" charset="0"/>
                <a:sym typeface="Symbol" pitchFamily="18" charset="2"/>
              </a:rPr>
              <a:t></a:t>
            </a:r>
            <a:r>
              <a:rPr lang="zh-TW" altLang="en-US" sz="2800" smtClean="0"/>
              <a:t>智慧卡認證</a:t>
            </a:r>
          </a:p>
          <a:p>
            <a:pPr algn="l" eaLnBrk="1" hangingPunct="1">
              <a:lnSpc>
                <a:spcPct val="80000"/>
              </a:lnSpc>
            </a:pPr>
            <a:r>
              <a:rPr lang="zh-TW" altLang="en-US" sz="2800" smtClean="0">
                <a:cs typeface="Arial" charset="0"/>
                <a:sym typeface="Symbol" pitchFamily="18" charset="2"/>
              </a:rPr>
              <a:t>			     </a:t>
            </a:r>
            <a:r>
              <a:rPr lang="zh-TW" altLang="en-US" sz="2800" smtClean="0"/>
              <a:t>生物特徵認證</a:t>
            </a:r>
          </a:p>
          <a:p>
            <a:pPr algn="l" eaLnBrk="1" hangingPunct="1">
              <a:lnSpc>
                <a:spcPct val="80000"/>
              </a:lnSpc>
            </a:pPr>
            <a:r>
              <a:rPr lang="zh-TW" altLang="en-US" sz="2800" smtClean="0">
                <a:cs typeface="Arial" charset="0"/>
                <a:sym typeface="Symbol" pitchFamily="18" charset="2"/>
              </a:rPr>
              <a:t>			     </a:t>
            </a:r>
            <a:r>
              <a:rPr lang="zh-TW" altLang="en-US" sz="2800" smtClean="0"/>
              <a:t>通行碼認證</a:t>
            </a:r>
          </a:p>
        </p:txBody>
      </p:sp>
      <p:sp>
        <p:nvSpPr>
          <p:cNvPr id="29700" name="Text Box 6"/>
          <p:cNvSpPr txBox="1">
            <a:spLocks noChangeArrowheads="1"/>
          </p:cNvSpPr>
          <p:nvPr/>
        </p:nvSpPr>
        <p:spPr bwMode="auto">
          <a:xfrm>
            <a:off x="6948488" y="6383338"/>
            <a:ext cx="2044700" cy="366712"/>
          </a:xfrm>
          <a:prstGeom prst="rect">
            <a:avLst/>
          </a:prstGeom>
          <a:noFill/>
          <a:ln w="9525">
            <a:noFill/>
            <a:miter lim="800000"/>
            <a:headEnd/>
            <a:tailEnd/>
          </a:ln>
        </p:spPr>
        <p:txBody>
          <a:bodyPr wrap="none">
            <a:spAutoFit/>
          </a:bodyPr>
          <a:lstStyle/>
          <a:p>
            <a:r>
              <a:rPr kumimoji="0" lang="zh-TW" altLang="en-US">
                <a:solidFill>
                  <a:schemeClr val="hlink"/>
                </a:solidFill>
                <a:latin typeface="Times New Roman" pitchFamily="18" charset="0"/>
                <a:ea typeface="標楷體" pitchFamily="65" charset="-120"/>
              </a:rPr>
              <a:t>源自於</a:t>
            </a:r>
            <a:r>
              <a:rPr kumimoji="0" lang="en-US" altLang="zh-TW">
                <a:solidFill>
                  <a:schemeClr val="hlink"/>
                </a:solidFill>
                <a:latin typeface="Times New Roman" pitchFamily="18" charset="0"/>
                <a:ea typeface="標楷體" pitchFamily="65" charset="-120"/>
              </a:rPr>
              <a:t>ISCAL </a:t>
            </a:r>
            <a:r>
              <a:rPr kumimoji="0" lang="zh-TW" altLang="en-US">
                <a:solidFill>
                  <a:schemeClr val="hlink"/>
                </a:solidFill>
                <a:latin typeface="Times New Roman" pitchFamily="18" charset="0"/>
                <a:ea typeface="標楷體" pitchFamily="65" charset="-120"/>
              </a:rPr>
              <a:t>課程</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投影片編號版面配置區 5"/>
          <p:cNvSpPr>
            <a:spLocks noGrp="1"/>
          </p:cNvSpPr>
          <p:nvPr>
            <p:ph type="sldNum" sz="quarter" idx="12"/>
          </p:nvPr>
        </p:nvSpPr>
        <p:spPr>
          <a:noFill/>
        </p:spPr>
        <p:txBody>
          <a:bodyPr/>
          <a:lstStyle/>
          <a:p>
            <a:fld id="{DAB04137-BFCF-48F6-892F-B661DC7884B2}" type="slidenum">
              <a:rPr lang="en-US" altLang="zh-TW" smtClean="0">
                <a:ea typeface="新細明體" charset="-120"/>
              </a:rPr>
              <a:pPr/>
              <a:t>12</a:t>
            </a:fld>
            <a:endParaRPr lang="en-US" altLang="zh-TW" smtClean="0">
              <a:ea typeface="新細明體" charset="-120"/>
            </a:endParaRPr>
          </a:p>
        </p:txBody>
      </p:sp>
      <p:sp>
        <p:nvSpPr>
          <p:cNvPr id="30722" name="Rectangle 2"/>
          <p:cNvSpPr>
            <a:spLocks noGrp="1" noChangeArrowheads="1"/>
          </p:cNvSpPr>
          <p:nvPr>
            <p:ph type="title"/>
          </p:nvPr>
        </p:nvSpPr>
        <p:spPr/>
        <p:txBody>
          <a:bodyPr/>
          <a:lstStyle/>
          <a:p>
            <a:pPr eaLnBrk="1" hangingPunct="1"/>
            <a:r>
              <a:rPr lang="zh-TW" altLang="en-US" b="1" smtClean="0"/>
              <a:t>身分的類型</a:t>
            </a:r>
          </a:p>
        </p:txBody>
      </p:sp>
      <p:sp>
        <p:nvSpPr>
          <p:cNvPr id="30723" name="Rectangle 3"/>
          <p:cNvSpPr>
            <a:spLocks noGrp="1" noChangeArrowheads="1"/>
          </p:cNvSpPr>
          <p:nvPr>
            <p:ph type="body" idx="1"/>
          </p:nvPr>
        </p:nvSpPr>
        <p:spPr/>
        <p:txBody>
          <a:bodyPr/>
          <a:lstStyle/>
          <a:p>
            <a:pPr eaLnBrk="1" hangingPunct="1">
              <a:lnSpc>
                <a:spcPct val="120000"/>
              </a:lnSpc>
            </a:pPr>
            <a:r>
              <a:rPr lang="zh-TW" altLang="en-US" sz="2800" b="1" smtClean="0">
                <a:solidFill>
                  <a:srgbClr val="000099"/>
                </a:solidFill>
                <a:latin typeface="標楷體" pitchFamily="65" charset="-120"/>
              </a:rPr>
              <a:t>電子世界之「身分」的類型：</a:t>
            </a:r>
          </a:p>
          <a:p>
            <a:pPr lvl="1" eaLnBrk="1" hangingPunct="1">
              <a:lnSpc>
                <a:spcPct val="120000"/>
              </a:lnSpc>
            </a:pPr>
            <a:r>
              <a:rPr lang="zh-TW" altLang="en-US" sz="2300" smtClean="0">
                <a:latin typeface="標楷體" pitchFamily="65" charset="-120"/>
              </a:rPr>
              <a:t>使用者名稱 </a:t>
            </a:r>
            <a:r>
              <a:rPr lang="en-US" altLang="zh-TW" sz="2300" smtClean="0">
                <a:latin typeface="標楷體" pitchFamily="65" charset="-120"/>
              </a:rPr>
              <a:t>(username)</a:t>
            </a:r>
            <a:r>
              <a:rPr lang="zh-TW" altLang="en-US" sz="2300" smtClean="0">
                <a:latin typeface="標楷體" pitchFamily="65" charset="-120"/>
              </a:rPr>
              <a:t>，</a:t>
            </a:r>
          </a:p>
          <a:p>
            <a:pPr lvl="1" eaLnBrk="1" hangingPunct="1">
              <a:lnSpc>
                <a:spcPct val="120000"/>
              </a:lnSpc>
            </a:pPr>
            <a:r>
              <a:rPr lang="zh-TW" altLang="en-US" sz="2300" smtClean="0">
                <a:latin typeface="標楷體" pitchFamily="65" charset="-120"/>
              </a:rPr>
              <a:t>各種電子識別證、智慧卡、提款卡等，</a:t>
            </a:r>
          </a:p>
          <a:p>
            <a:pPr lvl="1" eaLnBrk="1" hangingPunct="1">
              <a:lnSpc>
                <a:spcPct val="120000"/>
              </a:lnSpc>
            </a:pPr>
            <a:r>
              <a:rPr lang="zh-TW" altLang="en-US" sz="2300" smtClean="0">
                <a:latin typeface="標楷體" pitchFamily="65" charset="-120"/>
              </a:rPr>
              <a:t>銀行的帳戶號碼 </a:t>
            </a:r>
            <a:r>
              <a:rPr lang="en-US" altLang="zh-TW" sz="2300" smtClean="0">
                <a:latin typeface="標楷體" pitchFamily="65" charset="-120"/>
              </a:rPr>
              <a:t>(account number) </a:t>
            </a:r>
            <a:r>
              <a:rPr lang="zh-TW" altLang="en-US" sz="2300" smtClean="0">
                <a:latin typeface="標楷體" pitchFamily="65" charset="-120"/>
              </a:rPr>
              <a:t>等，</a:t>
            </a:r>
          </a:p>
          <a:p>
            <a:pPr lvl="1" eaLnBrk="1" hangingPunct="1">
              <a:lnSpc>
                <a:spcPct val="120000"/>
              </a:lnSpc>
            </a:pPr>
            <a:r>
              <a:rPr lang="zh-TW" altLang="en-US" sz="2300" smtClean="0">
                <a:latin typeface="標楷體" pitchFamily="65" charset="-120"/>
              </a:rPr>
              <a:t>生物特徵 </a:t>
            </a:r>
            <a:r>
              <a:rPr lang="en-US" altLang="zh-TW" sz="2300" smtClean="0">
                <a:latin typeface="標楷體" pitchFamily="65" charset="-120"/>
              </a:rPr>
              <a:t>(biometrics) </a:t>
            </a:r>
            <a:r>
              <a:rPr lang="zh-TW" altLang="en-US" sz="2300" smtClean="0">
                <a:latin typeface="標楷體" pitchFamily="65" charset="-120"/>
              </a:rPr>
              <a:t>也是一種電子身分。</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投影片編號版面配置區 5"/>
          <p:cNvSpPr>
            <a:spLocks noGrp="1"/>
          </p:cNvSpPr>
          <p:nvPr>
            <p:ph type="sldNum" sz="quarter" idx="12"/>
          </p:nvPr>
        </p:nvSpPr>
        <p:spPr>
          <a:noFill/>
        </p:spPr>
        <p:txBody>
          <a:bodyPr/>
          <a:lstStyle/>
          <a:p>
            <a:fld id="{C58DE165-3F9E-4310-B3F7-8866A47A451C}" type="slidenum">
              <a:rPr lang="en-US" altLang="zh-TW" smtClean="0">
                <a:ea typeface="新細明體" charset="-120"/>
              </a:rPr>
              <a:pPr/>
              <a:t>13</a:t>
            </a:fld>
            <a:endParaRPr lang="en-US" altLang="zh-TW" smtClean="0">
              <a:ea typeface="新細明體" charset="-120"/>
            </a:endParaRPr>
          </a:p>
        </p:txBody>
      </p:sp>
      <p:sp>
        <p:nvSpPr>
          <p:cNvPr id="31746" name="Rectangle 2"/>
          <p:cNvSpPr>
            <a:spLocks noGrp="1" noChangeArrowheads="1"/>
          </p:cNvSpPr>
          <p:nvPr>
            <p:ph type="title"/>
          </p:nvPr>
        </p:nvSpPr>
        <p:spPr/>
        <p:txBody>
          <a:bodyPr/>
          <a:lstStyle/>
          <a:p>
            <a:pPr eaLnBrk="1" hangingPunct="1"/>
            <a:r>
              <a:rPr lang="zh-TW" altLang="en-US" b="1" smtClean="0"/>
              <a:t>身分的特性</a:t>
            </a:r>
          </a:p>
        </p:txBody>
      </p:sp>
      <p:sp>
        <p:nvSpPr>
          <p:cNvPr id="31747" name="Rectangle 3"/>
          <p:cNvSpPr>
            <a:spLocks noGrp="1" noChangeArrowheads="1"/>
          </p:cNvSpPr>
          <p:nvPr>
            <p:ph type="body" idx="1"/>
          </p:nvPr>
        </p:nvSpPr>
        <p:spPr/>
        <p:txBody>
          <a:bodyPr/>
          <a:lstStyle/>
          <a:p>
            <a:pPr eaLnBrk="1" hangingPunct="1">
              <a:lnSpc>
                <a:spcPct val="120000"/>
              </a:lnSpc>
            </a:pPr>
            <a:r>
              <a:rPr lang="zh-TW" altLang="en-US" sz="2800" b="1" smtClean="0">
                <a:solidFill>
                  <a:srgbClr val="000099"/>
                </a:solidFill>
              </a:rPr>
              <a:t>身分唯一</a:t>
            </a:r>
          </a:p>
          <a:p>
            <a:pPr lvl="1" eaLnBrk="1" hangingPunct="1">
              <a:lnSpc>
                <a:spcPct val="120000"/>
              </a:lnSpc>
            </a:pPr>
            <a:r>
              <a:rPr lang="zh-TW" altLang="en-US" sz="2100" smtClean="0"/>
              <a:t>使用者的身分應為唯一，有助於身分認證的進行與責任歸屬的釐清。</a:t>
            </a:r>
          </a:p>
          <a:p>
            <a:pPr eaLnBrk="1" hangingPunct="1">
              <a:lnSpc>
                <a:spcPct val="120000"/>
              </a:lnSpc>
            </a:pPr>
            <a:r>
              <a:rPr lang="zh-TW" altLang="en-US" sz="2800" b="1" smtClean="0">
                <a:solidFill>
                  <a:srgbClr val="000099"/>
                </a:solidFill>
              </a:rPr>
              <a:t>身分資料保持最新</a:t>
            </a:r>
          </a:p>
          <a:p>
            <a:pPr lvl="1" eaLnBrk="1" hangingPunct="1">
              <a:lnSpc>
                <a:spcPct val="120000"/>
              </a:lnSpc>
            </a:pPr>
            <a:r>
              <a:rPr lang="zh-TW" altLang="en-US" sz="2200" smtClean="0"/>
              <a:t>身分資料應保持最新，離職員工或已不使用的身分應立刻刪除。</a:t>
            </a:r>
          </a:p>
          <a:p>
            <a:pPr eaLnBrk="1" hangingPunct="1">
              <a:lnSpc>
                <a:spcPct val="120000"/>
              </a:lnSpc>
            </a:pPr>
            <a:r>
              <a:rPr lang="zh-TW" altLang="en-US" sz="2800" b="1" smtClean="0">
                <a:solidFill>
                  <a:srgbClr val="000099"/>
                </a:solidFill>
              </a:rPr>
              <a:t>選定使用者名稱</a:t>
            </a:r>
          </a:p>
          <a:p>
            <a:pPr lvl="1" eaLnBrk="1" hangingPunct="1">
              <a:lnSpc>
                <a:spcPct val="120000"/>
              </a:lnSpc>
            </a:pPr>
            <a:r>
              <a:rPr lang="zh-TW" altLang="en-US" sz="2100" smtClean="0"/>
              <a:t>機構內應有選定使用者名稱的政策，以免重複使用或在名稱上洩漏太多訊息。</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投影片編號版面配置區 5"/>
          <p:cNvSpPr>
            <a:spLocks noGrp="1"/>
          </p:cNvSpPr>
          <p:nvPr>
            <p:ph type="sldNum" sz="quarter" idx="12"/>
          </p:nvPr>
        </p:nvSpPr>
        <p:spPr>
          <a:noFill/>
        </p:spPr>
        <p:txBody>
          <a:bodyPr/>
          <a:lstStyle/>
          <a:p>
            <a:fld id="{F5125184-517C-4694-BCA4-D35DA5E17363}" type="slidenum">
              <a:rPr lang="en-US" altLang="zh-TW" smtClean="0">
                <a:ea typeface="新細明體" charset="-120"/>
              </a:rPr>
              <a:pPr/>
              <a:t>14</a:t>
            </a:fld>
            <a:endParaRPr lang="en-US" altLang="zh-TW" smtClean="0">
              <a:ea typeface="新細明體" charset="-120"/>
            </a:endParaRPr>
          </a:p>
        </p:txBody>
      </p:sp>
      <p:sp>
        <p:nvSpPr>
          <p:cNvPr id="32770" name="Rectangle 2"/>
          <p:cNvSpPr>
            <a:spLocks noGrp="1" noChangeArrowheads="1"/>
          </p:cNvSpPr>
          <p:nvPr>
            <p:ph type="title"/>
          </p:nvPr>
        </p:nvSpPr>
        <p:spPr/>
        <p:txBody>
          <a:bodyPr/>
          <a:lstStyle/>
          <a:p>
            <a:pPr eaLnBrk="1" hangingPunct="1"/>
            <a:r>
              <a:rPr lang="zh-TW" altLang="en-US" b="1" smtClean="0"/>
              <a:t>身分認證方式</a:t>
            </a:r>
          </a:p>
        </p:txBody>
      </p:sp>
      <p:sp>
        <p:nvSpPr>
          <p:cNvPr id="32771" name="Rectangle 3"/>
          <p:cNvSpPr>
            <a:spLocks noGrp="1" noChangeArrowheads="1"/>
          </p:cNvSpPr>
          <p:nvPr>
            <p:ph type="body" idx="1"/>
          </p:nvPr>
        </p:nvSpPr>
        <p:spPr/>
        <p:txBody>
          <a:bodyPr/>
          <a:lstStyle/>
          <a:p>
            <a:pPr eaLnBrk="1" hangingPunct="1">
              <a:lnSpc>
                <a:spcPct val="120000"/>
              </a:lnSpc>
            </a:pPr>
            <a:r>
              <a:rPr lang="zh-TW" altLang="en-US" sz="2600" b="1" smtClean="0">
                <a:solidFill>
                  <a:srgbClr val="000099"/>
                </a:solidFill>
                <a:latin typeface="標楷體" pitchFamily="65" charset="-120"/>
              </a:rPr>
              <a:t>你所知之事 </a:t>
            </a:r>
            <a:r>
              <a:rPr lang="en-US" altLang="zh-TW" sz="2600" b="1" smtClean="0">
                <a:solidFill>
                  <a:srgbClr val="000099"/>
                </a:solidFill>
                <a:latin typeface="標楷體" pitchFamily="65" charset="-120"/>
              </a:rPr>
              <a:t>(something you know)</a:t>
            </a:r>
            <a:r>
              <a:rPr lang="en-US" altLang="zh-TW" sz="2600" smtClean="0">
                <a:latin typeface="標楷體" pitchFamily="65" charset="-120"/>
              </a:rPr>
              <a:t> </a:t>
            </a:r>
          </a:p>
          <a:p>
            <a:pPr lvl="1" eaLnBrk="1" hangingPunct="1">
              <a:lnSpc>
                <a:spcPct val="120000"/>
              </a:lnSpc>
            </a:pPr>
            <a:r>
              <a:rPr lang="zh-TW" altLang="en-US" sz="2200" smtClean="0">
                <a:latin typeface="標楷體" pitchFamily="65" charset="-120"/>
              </a:rPr>
              <a:t>如通關密碼或是</a:t>
            </a:r>
            <a:r>
              <a:rPr lang="en-US" altLang="zh-TW" sz="2200" smtClean="0">
                <a:latin typeface="標楷體" pitchFamily="65" charset="-120"/>
              </a:rPr>
              <a:t>PIN</a:t>
            </a:r>
            <a:r>
              <a:rPr lang="zh-TW" altLang="en-US" sz="2200" smtClean="0">
                <a:latin typeface="標楷體" pitchFamily="65" charset="-120"/>
              </a:rPr>
              <a:t>等</a:t>
            </a:r>
          </a:p>
          <a:p>
            <a:pPr eaLnBrk="1" hangingPunct="1">
              <a:lnSpc>
                <a:spcPct val="120000"/>
              </a:lnSpc>
            </a:pPr>
            <a:r>
              <a:rPr lang="zh-TW" altLang="en-US" sz="2600" b="1" smtClean="0">
                <a:solidFill>
                  <a:srgbClr val="000099"/>
                </a:solidFill>
                <a:latin typeface="標楷體" pitchFamily="65" charset="-120"/>
              </a:rPr>
              <a:t>你所持之物 </a:t>
            </a:r>
            <a:r>
              <a:rPr lang="en-US" altLang="zh-TW" sz="2600" b="1" smtClean="0">
                <a:solidFill>
                  <a:srgbClr val="000099"/>
                </a:solidFill>
                <a:latin typeface="標楷體" pitchFamily="65" charset="-120"/>
              </a:rPr>
              <a:t>(something you have)</a:t>
            </a:r>
            <a:r>
              <a:rPr lang="en-US" altLang="zh-TW" sz="2600" smtClean="0">
                <a:latin typeface="標楷體" pitchFamily="65" charset="-120"/>
              </a:rPr>
              <a:t> </a:t>
            </a:r>
          </a:p>
          <a:p>
            <a:pPr lvl="1" eaLnBrk="1" hangingPunct="1">
              <a:lnSpc>
                <a:spcPct val="120000"/>
              </a:lnSpc>
            </a:pPr>
            <a:r>
              <a:rPr lang="zh-TW" altLang="en-US" sz="2200" smtClean="0">
                <a:latin typeface="標楷體" pitchFamily="65" charset="-120"/>
              </a:rPr>
              <a:t>如智慧卡或其他身分證明裝置等</a:t>
            </a:r>
          </a:p>
          <a:p>
            <a:pPr eaLnBrk="1" hangingPunct="1">
              <a:lnSpc>
                <a:spcPct val="120000"/>
              </a:lnSpc>
            </a:pPr>
            <a:r>
              <a:rPr lang="zh-TW" altLang="en-US" sz="2600" b="1" smtClean="0">
                <a:solidFill>
                  <a:srgbClr val="000099"/>
                </a:solidFill>
                <a:latin typeface="標楷體" pitchFamily="65" charset="-120"/>
              </a:rPr>
              <a:t>你所有之形 </a:t>
            </a:r>
            <a:r>
              <a:rPr lang="en-US" altLang="zh-TW" sz="2600" b="1" smtClean="0">
                <a:solidFill>
                  <a:srgbClr val="000099"/>
                </a:solidFill>
                <a:latin typeface="標楷體" pitchFamily="65" charset="-120"/>
              </a:rPr>
              <a:t>(something you are)</a:t>
            </a:r>
            <a:r>
              <a:rPr lang="en-US" altLang="zh-TW" sz="2600" smtClean="0">
                <a:latin typeface="標楷體" pitchFamily="65" charset="-120"/>
              </a:rPr>
              <a:t> </a:t>
            </a:r>
          </a:p>
          <a:p>
            <a:pPr lvl="1" eaLnBrk="1" hangingPunct="1">
              <a:lnSpc>
                <a:spcPct val="120000"/>
              </a:lnSpc>
            </a:pPr>
            <a:r>
              <a:rPr lang="zh-TW" altLang="en-US" sz="2200" smtClean="0">
                <a:latin typeface="標楷體" pitchFamily="65" charset="-120"/>
              </a:rPr>
              <a:t>如指紋或視網膜比對等</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投影片編號版面配置區 5"/>
          <p:cNvSpPr>
            <a:spLocks noGrp="1"/>
          </p:cNvSpPr>
          <p:nvPr>
            <p:ph type="sldNum" sz="quarter" idx="12"/>
          </p:nvPr>
        </p:nvSpPr>
        <p:spPr>
          <a:noFill/>
        </p:spPr>
        <p:txBody>
          <a:bodyPr/>
          <a:lstStyle/>
          <a:p>
            <a:fld id="{61AFBB65-4A19-47FF-93E4-19FF6FD4E7CC}" type="slidenum">
              <a:rPr lang="en-US" altLang="zh-TW" smtClean="0">
                <a:ea typeface="新細明體" charset="-120"/>
              </a:rPr>
              <a:pPr/>
              <a:t>15</a:t>
            </a:fld>
            <a:endParaRPr lang="en-US" altLang="zh-TW" smtClean="0">
              <a:ea typeface="新細明體" charset="-120"/>
            </a:endParaRPr>
          </a:p>
        </p:txBody>
      </p:sp>
      <p:sp>
        <p:nvSpPr>
          <p:cNvPr id="33794" name="Rectangle 2"/>
          <p:cNvSpPr>
            <a:spLocks noGrp="1" noChangeArrowheads="1"/>
          </p:cNvSpPr>
          <p:nvPr>
            <p:ph type="title"/>
          </p:nvPr>
        </p:nvSpPr>
        <p:spPr/>
        <p:txBody>
          <a:bodyPr/>
          <a:lstStyle/>
          <a:p>
            <a:pPr eaLnBrk="1" hangingPunct="1"/>
            <a:r>
              <a:rPr lang="zh-TW" altLang="en-US" b="1" smtClean="0"/>
              <a:t>生物特徵認證</a:t>
            </a:r>
          </a:p>
        </p:txBody>
      </p:sp>
      <p:sp>
        <p:nvSpPr>
          <p:cNvPr id="33795" name="Rectangle 3"/>
          <p:cNvSpPr>
            <a:spLocks noGrp="1" noChangeArrowheads="1"/>
          </p:cNvSpPr>
          <p:nvPr>
            <p:ph type="body" idx="1"/>
          </p:nvPr>
        </p:nvSpPr>
        <p:spPr/>
        <p:txBody>
          <a:bodyPr/>
          <a:lstStyle/>
          <a:p>
            <a:pPr eaLnBrk="1" hangingPunct="1"/>
            <a:r>
              <a:rPr lang="zh-TW" altLang="en-US" sz="2800" smtClean="0">
                <a:latin typeface="標楷體" pitchFamily="65" charset="-120"/>
              </a:rPr>
              <a:t>生物特徵是 </a:t>
            </a:r>
            <a:r>
              <a:rPr lang="en-US" altLang="zh-TW" sz="2800" smtClean="0">
                <a:latin typeface="標楷體" pitchFamily="65" charset="-120"/>
              </a:rPr>
              <a:t>something you are, </a:t>
            </a:r>
            <a:r>
              <a:rPr lang="zh-TW" altLang="en-US" sz="2800" smtClean="0">
                <a:latin typeface="標楷體" pitchFamily="65" charset="-120"/>
              </a:rPr>
              <a:t>也是三種認證要素中最</a:t>
            </a:r>
            <a:r>
              <a:rPr lang="zh-TW" altLang="en-US" sz="2800" b="1" smtClean="0">
                <a:solidFill>
                  <a:srgbClr val="000099"/>
                </a:solidFill>
                <a:latin typeface="標楷體" pitchFamily="65" charset="-120"/>
              </a:rPr>
              <a:t>難被偽造</a:t>
            </a:r>
            <a:r>
              <a:rPr lang="zh-TW" altLang="en-US" sz="2800" smtClean="0">
                <a:latin typeface="標楷體" pitchFamily="65" charset="-120"/>
              </a:rPr>
              <a:t>者。可同時兼具「</a:t>
            </a:r>
            <a:r>
              <a:rPr lang="zh-TW" altLang="en-US" sz="2800" b="1" smtClean="0">
                <a:latin typeface="標楷體" pitchFamily="65" charset="-120"/>
              </a:rPr>
              <a:t>身分</a:t>
            </a:r>
            <a:r>
              <a:rPr lang="zh-TW" altLang="en-US" sz="2800" smtClean="0">
                <a:latin typeface="標楷體" pitchFamily="65" charset="-120"/>
              </a:rPr>
              <a:t>」與「</a:t>
            </a:r>
            <a:r>
              <a:rPr lang="zh-TW" altLang="en-US" sz="2800" b="1" smtClean="0">
                <a:latin typeface="標楷體" pitchFamily="65" charset="-120"/>
              </a:rPr>
              <a:t>認證</a:t>
            </a:r>
            <a:r>
              <a:rPr lang="zh-TW" altLang="en-US" sz="2800" smtClean="0">
                <a:latin typeface="標楷體" pitchFamily="65" charset="-120"/>
              </a:rPr>
              <a:t>」功能。</a:t>
            </a:r>
          </a:p>
          <a:p>
            <a:pPr eaLnBrk="1" hangingPunct="1"/>
            <a:r>
              <a:rPr lang="zh-TW" altLang="en-US" sz="2800" b="1" smtClean="0">
                <a:solidFill>
                  <a:srgbClr val="000099"/>
                </a:solidFill>
                <a:latin typeface="標楷體" pitchFamily="65" charset="-120"/>
              </a:rPr>
              <a:t>生物特徵有靜態與動態兩種：</a:t>
            </a:r>
          </a:p>
          <a:p>
            <a:pPr lvl="1" eaLnBrk="1" hangingPunct="1"/>
            <a:r>
              <a:rPr lang="zh-TW" altLang="en-US" sz="2300" smtClean="0">
                <a:latin typeface="標楷體" pitchFamily="65" charset="-120"/>
              </a:rPr>
              <a:t>靜態</a:t>
            </a:r>
            <a:r>
              <a:rPr lang="en-US" altLang="zh-TW" sz="2300" smtClean="0">
                <a:latin typeface="標楷體" pitchFamily="65" charset="-120"/>
              </a:rPr>
              <a:t>:</a:t>
            </a:r>
            <a:r>
              <a:rPr lang="zh-TW" altLang="en-US" sz="2300" smtClean="0">
                <a:latin typeface="標楷體" pitchFamily="65" charset="-120"/>
              </a:rPr>
              <a:t>指紋、視網膜等身體特徵。</a:t>
            </a:r>
          </a:p>
          <a:p>
            <a:pPr lvl="1" eaLnBrk="1" hangingPunct="1"/>
            <a:r>
              <a:rPr lang="zh-TW" altLang="en-US" sz="2300" smtClean="0">
                <a:latin typeface="標楷體" pitchFamily="65" charset="-120"/>
              </a:rPr>
              <a:t>動態</a:t>
            </a:r>
            <a:r>
              <a:rPr lang="en-US" altLang="zh-TW" sz="2300" smtClean="0">
                <a:latin typeface="標楷體" pitchFamily="65" charset="-120"/>
              </a:rPr>
              <a:t>:</a:t>
            </a:r>
            <a:r>
              <a:rPr lang="zh-TW" altLang="en-US" sz="2300" smtClean="0">
                <a:latin typeface="標楷體" pitchFamily="65" charset="-120"/>
              </a:rPr>
              <a:t>聲音、簽字律動等行為特徵。</a:t>
            </a:r>
          </a:p>
          <a:p>
            <a:pPr eaLnBrk="1" hangingPunct="1"/>
            <a:r>
              <a:rPr lang="zh-TW" altLang="en-US" sz="2800" b="1" smtClean="0">
                <a:solidFill>
                  <a:srgbClr val="000099"/>
                </a:solidFill>
                <a:latin typeface="標楷體" pitchFamily="65" charset="-120"/>
              </a:rPr>
              <a:t>生物特徵辨識系統注意事項：</a:t>
            </a:r>
          </a:p>
          <a:p>
            <a:pPr lvl="1" eaLnBrk="1" hangingPunct="1"/>
            <a:r>
              <a:rPr lang="en-US" altLang="zh-TW" sz="2300" smtClean="0">
                <a:latin typeface="標楷體" pitchFamily="65" charset="-120"/>
              </a:rPr>
              <a:t>CER </a:t>
            </a:r>
            <a:r>
              <a:rPr lang="zh-TW" altLang="en-US" sz="2300" smtClean="0">
                <a:latin typeface="標楷體" pitchFamily="65" charset="-120"/>
              </a:rPr>
              <a:t>概念，用以量測準確度。</a:t>
            </a:r>
          </a:p>
          <a:p>
            <a:pPr lvl="1" eaLnBrk="1" hangingPunct="1"/>
            <a:r>
              <a:rPr lang="zh-TW" altLang="en-US" sz="2300" smtClean="0">
                <a:latin typeface="標楷體" pitchFamily="65" charset="-120"/>
              </a:rPr>
              <a:t>可能遭到使用者抗拒，例如視網膜掃描等。</a:t>
            </a:r>
          </a:p>
          <a:p>
            <a:pPr lvl="1" eaLnBrk="1" hangingPunct="1"/>
            <a:r>
              <a:rPr lang="zh-TW" altLang="en-US" sz="2300" smtClean="0">
                <a:latin typeface="標楷體" pitchFamily="65" charset="-120"/>
              </a:rPr>
              <a:t>辨識過程時間太長。目前還是指紋辨識的技術較為成熟。</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投影片編號版面配置區 5"/>
          <p:cNvSpPr>
            <a:spLocks noGrp="1"/>
          </p:cNvSpPr>
          <p:nvPr>
            <p:ph type="sldNum" sz="quarter" idx="12"/>
          </p:nvPr>
        </p:nvSpPr>
        <p:spPr>
          <a:noFill/>
        </p:spPr>
        <p:txBody>
          <a:bodyPr/>
          <a:lstStyle/>
          <a:p>
            <a:fld id="{154E8710-2382-4CAE-A69F-2A2BCF11E312}" type="slidenum">
              <a:rPr lang="en-US" altLang="zh-TW" smtClean="0">
                <a:ea typeface="新細明體" charset="-120"/>
              </a:rPr>
              <a:pPr/>
              <a:t>16</a:t>
            </a:fld>
            <a:endParaRPr lang="en-US" altLang="zh-TW" smtClean="0">
              <a:ea typeface="新細明體" charset="-120"/>
            </a:endParaRPr>
          </a:p>
        </p:txBody>
      </p:sp>
      <p:sp>
        <p:nvSpPr>
          <p:cNvPr id="34818" name="Rectangle 2"/>
          <p:cNvSpPr>
            <a:spLocks noGrp="1" noChangeArrowheads="1"/>
          </p:cNvSpPr>
          <p:nvPr>
            <p:ph type="title"/>
          </p:nvPr>
        </p:nvSpPr>
        <p:spPr/>
        <p:txBody>
          <a:bodyPr/>
          <a:lstStyle/>
          <a:p>
            <a:pPr eaLnBrk="1" hangingPunct="1"/>
            <a:r>
              <a:rPr lang="zh-TW" altLang="en-US" b="1" smtClean="0"/>
              <a:t>靜態生物特徵</a:t>
            </a:r>
          </a:p>
        </p:txBody>
      </p:sp>
      <p:sp>
        <p:nvSpPr>
          <p:cNvPr id="34819" name="Rectangle 3"/>
          <p:cNvSpPr>
            <a:spLocks noGrp="1" noChangeArrowheads="1"/>
          </p:cNvSpPr>
          <p:nvPr>
            <p:ph type="body" idx="1"/>
          </p:nvPr>
        </p:nvSpPr>
        <p:spPr/>
        <p:txBody>
          <a:bodyPr/>
          <a:lstStyle/>
          <a:p>
            <a:pPr eaLnBrk="1" hangingPunct="1">
              <a:lnSpc>
                <a:spcPct val="90000"/>
              </a:lnSpc>
            </a:pPr>
            <a:r>
              <a:rPr lang="zh-TW" altLang="en-US" b="1" smtClean="0">
                <a:solidFill>
                  <a:srgbClr val="000099"/>
                </a:solidFill>
                <a:latin typeface="標楷體" pitchFamily="65" charset="-120"/>
              </a:rPr>
              <a:t>掌紋與指紋</a:t>
            </a:r>
          </a:p>
          <a:p>
            <a:pPr lvl="1" eaLnBrk="1" hangingPunct="1">
              <a:lnSpc>
                <a:spcPct val="90000"/>
              </a:lnSpc>
            </a:pPr>
            <a:r>
              <a:rPr lang="zh-TW" altLang="en-US" smtClean="0">
                <a:latin typeface="標楷體" pitchFamily="65" charset="-120"/>
              </a:rPr>
              <a:t>辨識準確性，目前技術</a:t>
            </a:r>
            <a:r>
              <a:rPr lang="en-US" altLang="zh-TW" smtClean="0">
                <a:latin typeface="標楷體" pitchFamily="65" charset="-120"/>
              </a:rPr>
              <a:t>5</a:t>
            </a:r>
            <a:r>
              <a:rPr lang="zh-TW" altLang="en-US" smtClean="0">
                <a:latin typeface="標楷體" pitchFamily="65" charset="-120"/>
              </a:rPr>
              <a:t>秒內可完成，應用最廣泛。</a:t>
            </a:r>
          </a:p>
          <a:p>
            <a:pPr eaLnBrk="1" hangingPunct="1">
              <a:lnSpc>
                <a:spcPct val="90000"/>
              </a:lnSpc>
            </a:pPr>
            <a:r>
              <a:rPr lang="zh-TW" altLang="en-US" b="1" smtClean="0">
                <a:solidFill>
                  <a:srgbClr val="000099"/>
                </a:solidFill>
                <a:latin typeface="標楷體" pitchFamily="65" charset="-120"/>
              </a:rPr>
              <a:t>手掌結構</a:t>
            </a:r>
          </a:p>
          <a:p>
            <a:pPr lvl="1" eaLnBrk="1" hangingPunct="1">
              <a:lnSpc>
                <a:spcPct val="90000"/>
              </a:lnSpc>
            </a:pPr>
            <a:r>
              <a:rPr lang="zh-TW" altLang="en-US" smtClean="0">
                <a:latin typeface="標楷體" pitchFamily="65" charset="-120"/>
              </a:rPr>
              <a:t>測量手掌長、寬、厚度，準確快速。</a:t>
            </a:r>
          </a:p>
          <a:p>
            <a:pPr eaLnBrk="1" hangingPunct="1">
              <a:lnSpc>
                <a:spcPct val="90000"/>
              </a:lnSpc>
            </a:pPr>
            <a:r>
              <a:rPr lang="zh-TW" altLang="en-US" b="1" smtClean="0">
                <a:solidFill>
                  <a:srgbClr val="000099"/>
                </a:solidFill>
                <a:latin typeface="標楷體" pitchFamily="65" charset="-120"/>
              </a:rPr>
              <a:t>視網膜</a:t>
            </a:r>
            <a:r>
              <a:rPr lang="en-US" altLang="zh-TW" b="1" smtClean="0">
                <a:solidFill>
                  <a:srgbClr val="000099"/>
                </a:solidFill>
                <a:latin typeface="標楷體" pitchFamily="65" charset="-120"/>
              </a:rPr>
              <a:t>(retina)</a:t>
            </a:r>
            <a:r>
              <a:rPr lang="zh-TW" altLang="en-US" b="1" smtClean="0">
                <a:solidFill>
                  <a:srgbClr val="000099"/>
                </a:solidFill>
                <a:latin typeface="標楷體" pitchFamily="65" charset="-120"/>
              </a:rPr>
              <a:t>掃瞄</a:t>
            </a:r>
          </a:p>
          <a:p>
            <a:pPr lvl="1" eaLnBrk="1" hangingPunct="1">
              <a:lnSpc>
                <a:spcPct val="90000"/>
              </a:lnSpc>
            </a:pPr>
            <a:r>
              <a:rPr lang="zh-TW" altLang="en-US" smtClean="0">
                <a:latin typeface="標楷體" pitchFamily="65" charset="-120"/>
              </a:rPr>
              <a:t>準確甚難假造，使用者接受度不佳。</a:t>
            </a:r>
          </a:p>
          <a:p>
            <a:pPr eaLnBrk="1" hangingPunct="1">
              <a:lnSpc>
                <a:spcPct val="90000"/>
              </a:lnSpc>
            </a:pPr>
            <a:r>
              <a:rPr lang="zh-TW" altLang="en-US" b="1" smtClean="0">
                <a:solidFill>
                  <a:srgbClr val="000099"/>
                </a:solidFill>
                <a:latin typeface="標楷體" pitchFamily="65" charset="-120"/>
              </a:rPr>
              <a:t>虹膜</a:t>
            </a:r>
            <a:r>
              <a:rPr lang="en-US" altLang="zh-TW" b="1" smtClean="0">
                <a:solidFill>
                  <a:srgbClr val="000099"/>
                </a:solidFill>
                <a:latin typeface="標楷體" pitchFamily="65" charset="-120"/>
              </a:rPr>
              <a:t>(iris)</a:t>
            </a:r>
            <a:r>
              <a:rPr lang="zh-TW" altLang="en-US" b="1" smtClean="0">
                <a:solidFill>
                  <a:srgbClr val="000099"/>
                </a:solidFill>
                <a:latin typeface="標楷體" pitchFamily="65" charset="-120"/>
              </a:rPr>
              <a:t>掃瞄</a:t>
            </a:r>
          </a:p>
          <a:p>
            <a:pPr lvl="1" eaLnBrk="1" hangingPunct="1">
              <a:lnSpc>
                <a:spcPct val="90000"/>
              </a:lnSpc>
            </a:pPr>
            <a:r>
              <a:rPr lang="zh-TW" altLang="en-US" smtClean="0">
                <a:latin typeface="標楷體" pitchFamily="65" charset="-120"/>
              </a:rPr>
              <a:t>準確、快速，接受度較高。</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投影片編號版面配置區 5"/>
          <p:cNvSpPr>
            <a:spLocks noGrp="1"/>
          </p:cNvSpPr>
          <p:nvPr>
            <p:ph type="sldNum" sz="quarter" idx="12"/>
          </p:nvPr>
        </p:nvSpPr>
        <p:spPr>
          <a:noFill/>
        </p:spPr>
        <p:txBody>
          <a:bodyPr/>
          <a:lstStyle/>
          <a:p>
            <a:fld id="{3E900BDE-FFC6-4AF7-BC4B-E95CA261C658}" type="slidenum">
              <a:rPr lang="en-US" altLang="zh-TW" smtClean="0">
                <a:ea typeface="新細明體" charset="-120"/>
              </a:rPr>
              <a:pPr/>
              <a:t>17</a:t>
            </a:fld>
            <a:endParaRPr lang="en-US" altLang="zh-TW" smtClean="0">
              <a:ea typeface="新細明體" charset="-120"/>
            </a:endParaRPr>
          </a:p>
        </p:txBody>
      </p:sp>
      <p:sp>
        <p:nvSpPr>
          <p:cNvPr id="35842" name="Rectangle 2"/>
          <p:cNvSpPr>
            <a:spLocks noGrp="1" noChangeArrowheads="1"/>
          </p:cNvSpPr>
          <p:nvPr>
            <p:ph type="title"/>
          </p:nvPr>
        </p:nvSpPr>
        <p:spPr/>
        <p:txBody>
          <a:bodyPr/>
          <a:lstStyle/>
          <a:p>
            <a:pPr eaLnBrk="1" hangingPunct="1"/>
            <a:r>
              <a:rPr lang="zh-TW" altLang="en-US" b="1" smtClean="0"/>
              <a:t>動態生物特徵</a:t>
            </a:r>
          </a:p>
        </p:txBody>
      </p:sp>
      <p:sp>
        <p:nvSpPr>
          <p:cNvPr id="35843" name="Rectangle 3"/>
          <p:cNvSpPr>
            <a:spLocks noGrp="1" noChangeArrowheads="1"/>
          </p:cNvSpPr>
          <p:nvPr>
            <p:ph type="body" idx="1"/>
          </p:nvPr>
        </p:nvSpPr>
        <p:spPr/>
        <p:txBody>
          <a:bodyPr/>
          <a:lstStyle/>
          <a:p>
            <a:pPr eaLnBrk="1" hangingPunct="1">
              <a:lnSpc>
                <a:spcPct val="90000"/>
              </a:lnSpc>
            </a:pPr>
            <a:r>
              <a:rPr lang="zh-TW" altLang="en-US" b="1" smtClean="0">
                <a:solidFill>
                  <a:srgbClr val="000099"/>
                </a:solidFill>
              </a:rPr>
              <a:t>聲音模式</a:t>
            </a:r>
          </a:p>
          <a:p>
            <a:pPr lvl="1" eaLnBrk="1" hangingPunct="1">
              <a:lnSpc>
                <a:spcPct val="90000"/>
              </a:lnSpc>
            </a:pPr>
            <a:r>
              <a:rPr lang="zh-TW" altLang="en-US" smtClean="0"/>
              <a:t>不太準確且辨識時間長，使用者接受度高。</a:t>
            </a:r>
          </a:p>
          <a:p>
            <a:pPr eaLnBrk="1" hangingPunct="1">
              <a:lnSpc>
                <a:spcPct val="90000"/>
              </a:lnSpc>
            </a:pPr>
            <a:r>
              <a:rPr lang="zh-TW" altLang="en-US" b="1" smtClean="0">
                <a:solidFill>
                  <a:srgbClr val="000099"/>
                </a:solidFill>
              </a:rPr>
              <a:t>臉部辨識</a:t>
            </a:r>
          </a:p>
          <a:p>
            <a:pPr lvl="1" eaLnBrk="1" hangingPunct="1">
              <a:lnSpc>
                <a:spcPct val="90000"/>
              </a:lnSpc>
            </a:pPr>
            <a:r>
              <a:rPr lang="zh-TW" altLang="en-US" smtClean="0"/>
              <a:t>辨識臉部特徵，辨識度尚佳，使用者接受度不佳。</a:t>
            </a:r>
          </a:p>
          <a:p>
            <a:pPr eaLnBrk="1" hangingPunct="1">
              <a:lnSpc>
                <a:spcPct val="90000"/>
              </a:lnSpc>
            </a:pPr>
            <a:r>
              <a:rPr lang="zh-TW" altLang="en-US" b="1" smtClean="0">
                <a:solidFill>
                  <a:srgbClr val="000099"/>
                </a:solidFill>
              </a:rPr>
              <a:t>敲鍵盤律動</a:t>
            </a:r>
          </a:p>
          <a:p>
            <a:pPr lvl="1" eaLnBrk="1" hangingPunct="1">
              <a:lnSpc>
                <a:spcPct val="90000"/>
              </a:lnSpc>
            </a:pPr>
            <a:r>
              <a:rPr lang="zh-TW" altLang="en-US" smtClean="0"/>
              <a:t>使用者接受度高。</a:t>
            </a:r>
          </a:p>
          <a:p>
            <a:pPr eaLnBrk="1" hangingPunct="1">
              <a:lnSpc>
                <a:spcPct val="90000"/>
              </a:lnSpc>
            </a:pPr>
            <a:r>
              <a:rPr lang="zh-TW" altLang="en-US" b="1" smtClean="0">
                <a:solidFill>
                  <a:srgbClr val="000099"/>
                </a:solidFill>
              </a:rPr>
              <a:t>簽字律動</a:t>
            </a:r>
          </a:p>
          <a:p>
            <a:pPr lvl="1" eaLnBrk="1" hangingPunct="1">
              <a:lnSpc>
                <a:spcPct val="90000"/>
              </a:lnSpc>
            </a:pPr>
            <a:r>
              <a:rPr lang="zh-TW" altLang="en-US" smtClean="0"/>
              <a:t>使用者接受度高。</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投影片編號版面配置區 5"/>
          <p:cNvSpPr>
            <a:spLocks noGrp="1"/>
          </p:cNvSpPr>
          <p:nvPr>
            <p:ph type="sldNum" sz="quarter" idx="12"/>
          </p:nvPr>
        </p:nvSpPr>
        <p:spPr>
          <a:noFill/>
        </p:spPr>
        <p:txBody>
          <a:bodyPr/>
          <a:lstStyle/>
          <a:p>
            <a:fld id="{E659A70D-C04C-4FEE-8694-D623BD097A50}" type="slidenum">
              <a:rPr lang="en-US" altLang="zh-TW" smtClean="0">
                <a:ea typeface="新細明體" charset="-120"/>
              </a:rPr>
              <a:pPr/>
              <a:t>18</a:t>
            </a:fld>
            <a:endParaRPr lang="en-US" altLang="zh-TW" smtClean="0">
              <a:ea typeface="新細明體" charset="-120"/>
            </a:endParaRPr>
          </a:p>
        </p:txBody>
      </p:sp>
      <p:sp>
        <p:nvSpPr>
          <p:cNvPr id="36866" name="Rectangle 2"/>
          <p:cNvSpPr>
            <a:spLocks noGrp="1" noChangeArrowheads="1"/>
          </p:cNvSpPr>
          <p:nvPr>
            <p:ph type="title"/>
          </p:nvPr>
        </p:nvSpPr>
        <p:spPr/>
        <p:txBody>
          <a:bodyPr/>
          <a:lstStyle/>
          <a:p>
            <a:pPr eaLnBrk="1" hangingPunct="1"/>
            <a:r>
              <a:rPr lang="zh-TW" altLang="en-US" b="1" dirty="0" smtClean="0"/>
              <a:t>智慧卡 </a:t>
            </a:r>
            <a:r>
              <a:rPr lang="en-US" altLang="zh-TW" b="1" dirty="0" smtClean="0"/>
              <a:t>(Smart Card, SC)</a:t>
            </a:r>
            <a:r>
              <a:rPr lang="zh-TW" altLang="en-US" b="1" dirty="0" smtClean="0"/>
              <a:t>認證</a:t>
            </a:r>
            <a:r>
              <a:rPr lang="en-US" altLang="zh-TW" b="1" dirty="0" smtClean="0"/>
              <a:t> </a:t>
            </a:r>
          </a:p>
        </p:txBody>
      </p:sp>
      <p:sp>
        <p:nvSpPr>
          <p:cNvPr id="36867" name="Rectangle 3"/>
          <p:cNvSpPr>
            <a:spLocks noGrp="1" noChangeArrowheads="1"/>
          </p:cNvSpPr>
          <p:nvPr>
            <p:ph type="body" idx="1"/>
          </p:nvPr>
        </p:nvSpPr>
        <p:spPr/>
        <p:txBody>
          <a:bodyPr/>
          <a:lstStyle/>
          <a:p>
            <a:pPr eaLnBrk="1" hangingPunct="1"/>
            <a:r>
              <a:rPr lang="zh-TW" altLang="en-US" dirty="0">
                <a:latin typeface="Times New Roman" pitchFamily="18" charset="0"/>
              </a:rPr>
              <a:t>可</a:t>
            </a:r>
            <a:r>
              <a:rPr lang="zh-TW" altLang="en-US" dirty="0" smtClean="0">
                <a:latin typeface="Times New Roman" pitchFamily="18" charset="0"/>
              </a:rPr>
              <a:t>提供使用者安全快速地存取遠端的服務。</a:t>
            </a:r>
          </a:p>
          <a:p>
            <a:pPr eaLnBrk="1" hangingPunct="1"/>
            <a:r>
              <a:rPr lang="zh-TW" altLang="en-US" dirty="0" smtClean="0">
                <a:latin typeface="Times New Roman" pitchFamily="18" charset="0"/>
              </a:rPr>
              <a:t>應用範圍</a:t>
            </a:r>
            <a:r>
              <a:rPr lang="zh-TW" altLang="en-US" dirty="0">
                <a:latin typeface="新細明體"/>
                <a:ea typeface="新細明體"/>
              </a:rPr>
              <a:t>：</a:t>
            </a:r>
            <a:r>
              <a:rPr lang="zh-TW" altLang="en-US" dirty="0" smtClean="0">
                <a:latin typeface="Times New Roman" pitchFamily="18" charset="0"/>
              </a:rPr>
              <a:t> </a:t>
            </a:r>
            <a:endParaRPr lang="en-US" altLang="zh-TW" dirty="0" smtClean="0">
              <a:latin typeface="Times New Roman" pitchFamily="18" charset="0"/>
            </a:endParaRPr>
          </a:p>
          <a:p>
            <a:pPr lvl="1" eaLnBrk="1" hangingPunct="1">
              <a:lnSpc>
                <a:spcPct val="120000"/>
              </a:lnSpc>
            </a:pPr>
            <a:r>
              <a:rPr lang="zh-TW" altLang="en-US" sz="2400" b="1" dirty="0">
                <a:solidFill>
                  <a:srgbClr val="000099"/>
                </a:solidFill>
                <a:latin typeface="Times New Roman" pitchFamily="18" charset="0"/>
                <a:cs typeface="Times New Roman" pitchFamily="18" charset="0"/>
              </a:rPr>
              <a:t>健保</a:t>
            </a:r>
            <a:r>
              <a:rPr lang="en-US" altLang="zh-TW" sz="2400" b="1" dirty="0">
                <a:solidFill>
                  <a:srgbClr val="000099"/>
                </a:solidFill>
                <a:latin typeface="Times New Roman" pitchFamily="18" charset="0"/>
                <a:cs typeface="Times New Roman" pitchFamily="18" charset="0"/>
              </a:rPr>
              <a:t>IC</a:t>
            </a:r>
            <a:r>
              <a:rPr lang="zh-TW" altLang="en-US" sz="2400" b="1" dirty="0">
                <a:solidFill>
                  <a:srgbClr val="000099"/>
                </a:solidFill>
                <a:latin typeface="Times New Roman" pitchFamily="18" charset="0"/>
                <a:cs typeface="Times New Roman" pitchFamily="18" charset="0"/>
              </a:rPr>
              <a:t>卡、</a:t>
            </a:r>
            <a:r>
              <a:rPr lang="en-US" altLang="zh-TW" sz="2400" b="1" dirty="0">
                <a:solidFill>
                  <a:srgbClr val="000099"/>
                </a:solidFill>
                <a:latin typeface="Times New Roman" pitchFamily="18" charset="0"/>
                <a:cs typeface="Times New Roman" pitchFamily="18" charset="0"/>
              </a:rPr>
              <a:t>IC</a:t>
            </a:r>
            <a:r>
              <a:rPr lang="zh-TW" altLang="en-US" sz="2400" b="1" dirty="0">
                <a:solidFill>
                  <a:srgbClr val="000099"/>
                </a:solidFill>
                <a:latin typeface="Times New Roman" pitchFamily="18" charset="0"/>
                <a:cs typeface="Times New Roman" pitchFamily="18" charset="0"/>
              </a:rPr>
              <a:t>電話卡、悠遊卡、金融晶片卡</a:t>
            </a:r>
            <a:r>
              <a:rPr lang="en-US" altLang="zh-TW" sz="2400" b="1" dirty="0">
                <a:solidFill>
                  <a:srgbClr val="000099"/>
                </a:solidFill>
                <a:latin typeface="Times New Roman" pitchFamily="18" charset="0"/>
                <a:cs typeface="Times New Roman" pitchFamily="18" charset="0"/>
              </a:rPr>
              <a:t>….</a:t>
            </a:r>
            <a:r>
              <a:rPr lang="zh-TW" altLang="en-US" sz="2400" b="1" dirty="0">
                <a:solidFill>
                  <a:srgbClr val="000099"/>
                </a:solidFill>
                <a:latin typeface="Times New Roman" pitchFamily="18" charset="0"/>
                <a:cs typeface="Times New Roman" pitchFamily="18" charset="0"/>
              </a:rPr>
              <a:t>等。</a:t>
            </a:r>
            <a:endParaRPr lang="en-US" altLang="zh-TW" sz="2400" b="1" dirty="0">
              <a:solidFill>
                <a:srgbClr val="000099"/>
              </a:solidFill>
              <a:latin typeface="Times New Roman" pitchFamily="18" charset="0"/>
              <a:cs typeface="Times New Roman" pitchFamily="18" charset="0"/>
            </a:endParaRPr>
          </a:p>
          <a:p>
            <a:pPr eaLnBrk="1" hangingPunct="1"/>
            <a:r>
              <a:rPr lang="zh-TW" altLang="en-US" dirty="0" smtClean="0">
                <a:latin typeface="Times New Roman" pitchFamily="18" charset="0"/>
              </a:rPr>
              <a:t>智慧卡類別</a:t>
            </a:r>
            <a:r>
              <a:rPr lang="zh-TW" altLang="en-US" dirty="0">
                <a:latin typeface="新細明體"/>
                <a:ea typeface="新細明體"/>
              </a:rPr>
              <a:t>：</a:t>
            </a:r>
            <a:endParaRPr lang="en-US" altLang="zh-TW" dirty="0">
              <a:latin typeface="新細明體"/>
              <a:ea typeface="新細明體"/>
            </a:endParaRPr>
          </a:p>
          <a:p>
            <a:pPr lvl="1" eaLnBrk="1" hangingPunct="1">
              <a:lnSpc>
                <a:spcPct val="120000"/>
              </a:lnSpc>
            </a:pPr>
            <a:r>
              <a:rPr lang="zh-TW" altLang="en-US" sz="2400" b="1" dirty="0">
                <a:solidFill>
                  <a:srgbClr val="000099"/>
                </a:solidFill>
                <a:latin typeface="標楷體" pitchFamily="65" charset="-120"/>
              </a:rPr>
              <a:t>接觸</a:t>
            </a:r>
            <a:r>
              <a:rPr lang="zh-TW" altLang="en-US" sz="2400" b="1" dirty="0" smtClean="0">
                <a:solidFill>
                  <a:srgbClr val="000099"/>
                </a:solidFill>
                <a:latin typeface="標楷體" pitchFamily="65" charset="-120"/>
              </a:rPr>
              <a:t>式</a:t>
            </a:r>
            <a:r>
              <a:rPr lang="en-US" altLang="zh-TW" sz="2400" b="1" dirty="0">
                <a:solidFill>
                  <a:srgbClr val="000099"/>
                </a:solidFill>
                <a:latin typeface="Times New Roman" pitchFamily="18" charset="0"/>
                <a:cs typeface="Times New Roman" pitchFamily="18" charset="0"/>
              </a:rPr>
              <a:t>SC</a:t>
            </a:r>
            <a:r>
              <a:rPr lang="zh-TW" altLang="en-US" sz="2400" b="1" dirty="0" smtClean="0">
                <a:solidFill>
                  <a:srgbClr val="000099"/>
                </a:solidFill>
                <a:latin typeface="Times New Roman" pitchFamily="18" charset="0"/>
                <a:cs typeface="Times New Roman" pitchFamily="18" charset="0"/>
              </a:rPr>
              <a:t>、</a:t>
            </a:r>
            <a:r>
              <a:rPr lang="zh-TW" altLang="en-US" sz="2400" b="1" dirty="0" smtClean="0">
                <a:solidFill>
                  <a:srgbClr val="000099"/>
                </a:solidFill>
                <a:latin typeface="標楷體" pitchFamily="65" charset="-120"/>
              </a:rPr>
              <a:t>非</a:t>
            </a:r>
            <a:r>
              <a:rPr lang="zh-TW" altLang="en-US" sz="2400" b="1" dirty="0">
                <a:solidFill>
                  <a:srgbClr val="000099"/>
                </a:solidFill>
                <a:latin typeface="標楷體" pitchFamily="65" charset="-120"/>
              </a:rPr>
              <a:t>接觸</a:t>
            </a:r>
            <a:r>
              <a:rPr lang="zh-TW" altLang="en-US" sz="2400" b="1" dirty="0" smtClean="0">
                <a:solidFill>
                  <a:srgbClr val="000099"/>
                </a:solidFill>
                <a:latin typeface="標楷體" pitchFamily="65" charset="-120"/>
              </a:rPr>
              <a:t>式</a:t>
            </a:r>
            <a:r>
              <a:rPr lang="en-US" altLang="zh-TW" sz="2400" b="1" dirty="0">
                <a:solidFill>
                  <a:srgbClr val="000099"/>
                </a:solidFill>
                <a:latin typeface="Times New Roman" pitchFamily="18" charset="0"/>
                <a:cs typeface="Times New Roman" pitchFamily="18" charset="0"/>
              </a:rPr>
              <a:t>SC </a:t>
            </a:r>
            <a:r>
              <a:rPr lang="zh-TW" altLang="en-US" sz="2400" b="1" dirty="0" smtClean="0">
                <a:solidFill>
                  <a:srgbClr val="000099"/>
                </a:solidFill>
                <a:latin typeface="Times New Roman" pitchFamily="18" charset="0"/>
                <a:cs typeface="Times New Roman" pitchFamily="18" charset="0"/>
              </a:rPr>
              <a:t>、</a:t>
            </a:r>
            <a:r>
              <a:rPr lang="zh-TW" altLang="en-US" sz="2400" b="1" dirty="0" smtClean="0">
                <a:solidFill>
                  <a:srgbClr val="000099"/>
                </a:solidFill>
                <a:latin typeface="標楷體" pitchFamily="65" charset="-120"/>
              </a:rPr>
              <a:t>兩用</a:t>
            </a:r>
            <a:r>
              <a:rPr lang="en-US" altLang="zh-TW" sz="2400" b="1" dirty="0">
                <a:solidFill>
                  <a:srgbClr val="000099"/>
                </a:solidFill>
                <a:latin typeface="Times New Roman" pitchFamily="18" charset="0"/>
                <a:cs typeface="Times New Roman" pitchFamily="18" charset="0"/>
              </a:rPr>
              <a:t>SC</a:t>
            </a:r>
            <a:endParaRPr lang="zh-TW" altLang="en-US" sz="2400" dirty="0" smtClean="0">
              <a:latin typeface="Times New Roman" pitchFamily="18" charset="0"/>
            </a:endParaRPr>
          </a:p>
          <a:p>
            <a:pPr eaLnBrk="1" hangingPunct="1"/>
            <a:r>
              <a:rPr lang="zh-TW" altLang="en-US" dirty="0" smtClean="0">
                <a:latin typeface="Times New Roman" pitchFamily="18" charset="0"/>
              </a:rPr>
              <a:t>智慧卡</a:t>
            </a:r>
            <a:r>
              <a:rPr lang="zh-TW" altLang="en-US" dirty="0" smtClean="0"/>
              <a:t>優點</a:t>
            </a:r>
            <a:r>
              <a:rPr lang="zh-TW" altLang="en-US" dirty="0" smtClean="0">
                <a:latin typeface="新細明體"/>
                <a:ea typeface="新細明體"/>
              </a:rPr>
              <a:t>：</a:t>
            </a:r>
            <a:endParaRPr lang="en-US" altLang="zh-TW" dirty="0" smtClean="0">
              <a:latin typeface="新細明體"/>
              <a:ea typeface="新細明體"/>
            </a:endParaRPr>
          </a:p>
          <a:p>
            <a:pPr lvl="1" eaLnBrk="1" hangingPunct="1"/>
            <a:r>
              <a:rPr lang="zh-TW" altLang="en-US" sz="2400" b="1" dirty="0">
                <a:solidFill>
                  <a:srgbClr val="000099"/>
                </a:solidFill>
                <a:latin typeface="標楷體" pitchFamily="65" charset="-120"/>
              </a:rPr>
              <a:t>攜帶方便</a:t>
            </a:r>
          </a:p>
          <a:p>
            <a:pPr lvl="1" eaLnBrk="1" hangingPunct="1"/>
            <a:r>
              <a:rPr lang="zh-TW" altLang="en-US" sz="2400" b="1" dirty="0">
                <a:solidFill>
                  <a:srgbClr val="000099"/>
                </a:solidFill>
                <a:latin typeface="標楷體" pitchFamily="65" charset="-120"/>
              </a:rPr>
              <a:t>可儲存人腦無法記憶的密碼長度</a:t>
            </a:r>
          </a:p>
          <a:p>
            <a:pPr lvl="1" eaLnBrk="1" hangingPunct="1"/>
            <a:r>
              <a:rPr lang="zh-TW" altLang="en-US" sz="2400" b="1" dirty="0">
                <a:solidFill>
                  <a:srgbClr val="000099"/>
                </a:solidFill>
                <a:latin typeface="標楷體" pitchFamily="65" charset="-120"/>
              </a:rPr>
              <a:t>部分</a:t>
            </a:r>
            <a:r>
              <a:rPr lang="en-US" altLang="zh-TW" sz="2400" b="1" dirty="0">
                <a:solidFill>
                  <a:srgbClr val="000099"/>
                </a:solidFill>
                <a:latin typeface="Times New Roman" pitchFamily="18" charset="0"/>
                <a:cs typeface="Times New Roman" pitchFamily="18" charset="0"/>
              </a:rPr>
              <a:t>SC</a:t>
            </a:r>
            <a:r>
              <a:rPr lang="zh-TW" altLang="en-US" sz="2400" b="1" dirty="0">
                <a:solidFill>
                  <a:srgbClr val="000099"/>
                </a:solidFill>
                <a:latin typeface="標楷體" pitchFamily="65" charset="-120"/>
              </a:rPr>
              <a:t>具備公開金鑰 </a:t>
            </a:r>
            <a:r>
              <a:rPr lang="en-US" altLang="zh-TW" sz="2400" b="1" dirty="0">
                <a:solidFill>
                  <a:srgbClr val="000099"/>
                </a:solidFill>
                <a:latin typeface="標楷體" pitchFamily="65" charset="-120"/>
              </a:rPr>
              <a:t>(</a:t>
            </a:r>
            <a:r>
              <a:rPr lang="en-US" altLang="zh-TW" sz="2400" b="1" dirty="0">
                <a:solidFill>
                  <a:srgbClr val="000099"/>
                </a:solidFill>
                <a:latin typeface="Times New Roman" pitchFamily="18" charset="0"/>
                <a:cs typeface="Times New Roman" pitchFamily="18" charset="0"/>
              </a:rPr>
              <a:t>public key</a:t>
            </a:r>
            <a:r>
              <a:rPr lang="en-US" altLang="zh-TW" sz="2400" b="1" dirty="0" smtClean="0">
                <a:solidFill>
                  <a:srgbClr val="000099"/>
                </a:solidFill>
                <a:latin typeface="標楷體" pitchFamily="65" charset="-120"/>
              </a:rPr>
              <a:t>)</a:t>
            </a:r>
            <a:r>
              <a:rPr lang="zh-TW" altLang="en-US" sz="2400" b="1" dirty="0" smtClean="0">
                <a:solidFill>
                  <a:srgbClr val="000099"/>
                </a:solidFill>
                <a:latin typeface="標楷體" pitchFamily="65" charset="-120"/>
              </a:rPr>
              <a:t>的</a:t>
            </a:r>
            <a:r>
              <a:rPr lang="zh-TW" altLang="en-US" sz="2400" b="1" dirty="0">
                <a:solidFill>
                  <a:srgbClr val="000099"/>
                </a:solidFill>
                <a:latin typeface="標楷體" pitchFamily="65" charset="-120"/>
              </a:rPr>
              <a:t>運算能力</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投影片編號版面配置區 5"/>
          <p:cNvSpPr>
            <a:spLocks noGrp="1"/>
          </p:cNvSpPr>
          <p:nvPr>
            <p:ph type="sldNum" sz="quarter" idx="12"/>
          </p:nvPr>
        </p:nvSpPr>
        <p:spPr>
          <a:noFill/>
        </p:spPr>
        <p:txBody>
          <a:bodyPr/>
          <a:lstStyle/>
          <a:p>
            <a:fld id="{DA46C5AB-0E84-464F-BB28-AD7EC371BEF6}" type="slidenum">
              <a:rPr lang="en-US" altLang="zh-TW" smtClean="0">
                <a:ea typeface="新細明體" charset="-120"/>
              </a:rPr>
              <a:pPr/>
              <a:t>19</a:t>
            </a:fld>
            <a:endParaRPr lang="en-US" altLang="zh-TW" smtClean="0">
              <a:ea typeface="新細明體" charset="-120"/>
            </a:endParaRPr>
          </a:p>
        </p:txBody>
      </p:sp>
      <p:sp>
        <p:nvSpPr>
          <p:cNvPr id="39938" name="Rectangle 2"/>
          <p:cNvSpPr>
            <a:spLocks noGrp="1" noChangeArrowheads="1"/>
          </p:cNvSpPr>
          <p:nvPr>
            <p:ph type="title"/>
          </p:nvPr>
        </p:nvSpPr>
        <p:spPr/>
        <p:txBody>
          <a:bodyPr/>
          <a:lstStyle/>
          <a:p>
            <a:pPr eaLnBrk="1" hangingPunct="1"/>
            <a:r>
              <a:rPr lang="zh-TW" altLang="en-US" dirty="0" smtClean="0"/>
              <a:t>通行碼</a:t>
            </a:r>
            <a:r>
              <a:rPr lang="en-US" altLang="zh-TW" dirty="0" smtClean="0"/>
              <a:t>(Password)</a:t>
            </a:r>
            <a:r>
              <a:rPr lang="zh-TW" altLang="en-US" dirty="0" smtClean="0"/>
              <a:t>認證</a:t>
            </a:r>
          </a:p>
        </p:txBody>
      </p:sp>
      <p:sp>
        <p:nvSpPr>
          <p:cNvPr id="39939" name="Rectangle 3"/>
          <p:cNvSpPr>
            <a:spLocks noGrp="1" noChangeArrowheads="1"/>
          </p:cNvSpPr>
          <p:nvPr>
            <p:ph type="body" idx="1"/>
          </p:nvPr>
        </p:nvSpPr>
        <p:spPr/>
        <p:txBody>
          <a:bodyPr/>
          <a:lstStyle/>
          <a:p>
            <a:pPr eaLnBrk="1" hangingPunct="1"/>
            <a:r>
              <a:rPr lang="zh-TW" altLang="zh-TW" smtClean="0"/>
              <a:t>目前電腦系統與網路身分認證最常用的方法:</a:t>
            </a:r>
            <a:endParaRPr lang="en-US" altLang="zh-TW" smtClean="0"/>
          </a:p>
          <a:p>
            <a:pPr lvl="1" eaLnBrk="1" hangingPunct="1"/>
            <a:r>
              <a:rPr lang="zh-TW" altLang="zh-TW" smtClean="0"/>
              <a:t>使用者名稱 (username)</a:t>
            </a:r>
            <a:endParaRPr lang="en-US" altLang="zh-TW" smtClean="0"/>
          </a:p>
          <a:p>
            <a:pPr lvl="1" eaLnBrk="1" hangingPunct="1"/>
            <a:r>
              <a:rPr lang="zh-TW" altLang="zh-TW" smtClean="0"/>
              <a:t>通行碼 (password) </a:t>
            </a:r>
            <a:endParaRPr lang="en-US" altLang="zh-TW" smtClean="0"/>
          </a:p>
          <a:p>
            <a:pPr eaLnBrk="1" hangingPunct="1">
              <a:buFont typeface="Wingdings" pitchFamily="2" charset="2"/>
              <a:buNone/>
            </a:pPr>
            <a:r>
              <a:rPr lang="en-US" altLang="zh-TW" smtClean="0"/>
              <a:t>	</a:t>
            </a:r>
          </a:p>
          <a:p>
            <a:pPr eaLnBrk="1" hangingPunct="1">
              <a:buFont typeface="Wingdings" pitchFamily="2" charset="2"/>
              <a:buNone/>
            </a:pPr>
            <a:r>
              <a:rPr lang="en-US" altLang="zh-TW" smtClean="0"/>
              <a:t>	</a:t>
            </a:r>
            <a:endParaRPr lang="zh-TW" altLang="zh-TW"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投影片編號版面配置區 5"/>
          <p:cNvSpPr>
            <a:spLocks noGrp="1"/>
          </p:cNvSpPr>
          <p:nvPr>
            <p:ph type="sldNum" sz="quarter" idx="12"/>
          </p:nvPr>
        </p:nvSpPr>
        <p:spPr>
          <a:noFill/>
        </p:spPr>
        <p:txBody>
          <a:bodyPr/>
          <a:lstStyle/>
          <a:p>
            <a:fld id="{4A4B4EB8-2C39-4DBF-B9B1-EAA1AE44A0B6}" type="slidenum">
              <a:rPr lang="en-US" altLang="zh-TW" smtClean="0">
                <a:ea typeface="新細明體" charset="-120"/>
              </a:rPr>
              <a:pPr/>
              <a:t>2</a:t>
            </a:fld>
            <a:endParaRPr lang="en-US" altLang="zh-TW" smtClean="0">
              <a:ea typeface="新細明體" charset="-120"/>
            </a:endParaRPr>
          </a:p>
        </p:txBody>
      </p:sp>
      <p:sp>
        <p:nvSpPr>
          <p:cNvPr id="16386" name="Rectangle 2"/>
          <p:cNvSpPr>
            <a:spLocks noGrp="1" noChangeArrowheads="1"/>
          </p:cNvSpPr>
          <p:nvPr>
            <p:ph type="title"/>
          </p:nvPr>
        </p:nvSpPr>
        <p:spPr/>
        <p:txBody>
          <a:bodyPr/>
          <a:lstStyle/>
          <a:p>
            <a:pPr eaLnBrk="1" hangingPunct="1"/>
            <a:r>
              <a:rPr lang="zh-TW" altLang="en-US" smtClean="0"/>
              <a:t>大綱</a:t>
            </a:r>
          </a:p>
        </p:txBody>
      </p:sp>
      <p:sp>
        <p:nvSpPr>
          <p:cNvPr id="16387" name="Rectangle 3"/>
          <p:cNvSpPr>
            <a:spLocks noGrp="1" noChangeArrowheads="1"/>
          </p:cNvSpPr>
          <p:nvPr>
            <p:ph type="body" idx="1"/>
          </p:nvPr>
        </p:nvSpPr>
        <p:spPr/>
        <p:txBody>
          <a:bodyPr/>
          <a:lstStyle/>
          <a:p>
            <a:pPr eaLnBrk="1" hangingPunct="1">
              <a:lnSpc>
                <a:spcPct val="90000"/>
              </a:lnSpc>
            </a:pPr>
            <a:r>
              <a:rPr lang="zh-TW" altLang="en-US" sz="2400" dirty="0" smtClean="0"/>
              <a:t>資訊安全簡介</a:t>
            </a:r>
          </a:p>
          <a:p>
            <a:pPr eaLnBrk="1" hangingPunct="1">
              <a:lnSpc>
                <a:spcPct val="90000"/>
              </a:lnSpc>
            </a:pPr>
            <a:r>
              <a:rPr lang="zh-TW" altLang="en-US" sz="2400" dirty="0" smtClean="0"/>
              <a:t>網路身份認證</a:t>
            </a:r>
            <a:endParaRPr lang="en-US" altLang="zh-TW" sz="2400" dirty="0" smtClean="0"/>
          </a:p>
          <a:p>
            <a:pPr eaLnBrk="1" hangingPunct="1">
              <a:lnSpc>
                <a:spcPct val="90000"/>
              </a:lnSpc>
            </a:pPr>
            <a:r>
              <a:rPr lang="zh-TW" altLang="en-US" sz="2400" dirty="0"/>
              <a:t>政策推動與相關法規制定</a:t>
            </a:r>
            <a:endParaRPr lang="en-US" altLang="zh-TW" sz="2400" dirty="0"/>
          </a:p>
          <a:p>
            <a:pPr eaLnBrk="1" hangingPunct="1">
              <a:lnSpc>
                <a:spcPct val="90000"/>
              </a:lnSpc>
            </a:pPr>
            <a:r>
              <a:rPr lang="zh-TW" altLang="en-US" sz="2400" dirty="0" smtClean="0"/>
              <a:t>醫院</a:t>
            </a:r>
            <a:r>
              <a:rPr lang="zh-TW" altLang="zh-TW" sz="2400" dirty="0"/>
              <a:t>資訊</a:t>
            </a:r>
            <a:r>
              <a:rPr lang="zh-TW" altLang="zh-TW" sz="2400" dirty="0" smtClean="0"/>
              <a:t>系統</a:t>
            </a:r>
            <a:endParaRPr lang="en-US" altLang="zh-TW" sz="2400" dirty="0" smtClean="0"/>
          </a:p>
          <a:p>
            <a:pPr eaLnBrk="1" hangingPunct="1">
              <a:lnSpc>
                <a:spcPct val="90000"/>
              </a:lnSpc>
            </a:pPr>
            <a:r>
              <a:rPr lang="zh-TW" altLang="en-US" sz="2400" dirty="0"/>
              <a:t>資訊安全風險管理</a:t>
            </a:r>
            <a:endParaRPr lang="en-US" altLang="zh-TW" sz="2400" dirty="0" smtClean="0"/>
          </a:p>
          <a:p>
            <a:pPr eaLnBrk="1" hangingPunct="1">
              <a:lnSpc>
                <a:spcPct val="90000"/>
              </a:lnSpc>
            </a:pPr>
            <a:r>
              <a:rPr lang="zh-TW" altLang="en-US" sz="2400" dirty="0"/>
              <a:t>病患隱私、病歷資料</a:t>
            </a:r>
            <a:r>
              <a:rPr lang="zh-TW" altLang="en-US" sz="2400" dirty="0" smtClean="0"/>
              <a:t>保密和</a:t>
            </a:r>
            <a:r>
              <a:rPr lang="zh-TW" altLang="en-US" sz="2400" dirty="0"/>
              <a:t>數據共享</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投影片編號版面配置區 5"/>
          <p:cNvSpPr>
            <a:spLocks noGrp="1"/>
          </p:cNvSpPr>
          <p:nvPr>
            <p:ph type="sldNum" sz="quarter" idx="12"/>
          </p:nvPr>
        </p:nvSpPr>
        <p:spPr>
          <a:noFill/>
        </p:spPr>
        <p:txBody>
          <a:bodyPr/>
          <a:lstStyle/>
          <a:p>
            <a:fld id="{503FF44A-69D6-4B89-B05F-916803187944}" type="slidenum">
              <a:rPr lang="en-US" altLang="zh-TW" smtClean="0">
                <a:ea typeface="新細明體" charset="-120"/>
              </a:rPr>
              <a:pPr/>
              <a:t>20</a:t>
            </a:fld>
            <a:endParaRPr lang="en-US" altLang="zh-TW" smtClean="0">
              <a:ea typeface="新細明體" charset="-120"/>
            </a:endParaRPr>
          </a:p>
        </p:txBody>
      </p:sp>
      <p:sp>
        <p:nvSpPr>
          <p:cNvPr id="40962" name="Rectangle 2"/>
          <p:cNvSpPr>
            <a:spLocks noGrp="1" noChangeArrowheads="1"/>
          </p:cNvSpPr>
          <p:nvPr>
            <p:ph type="title"/>
          </p:nvPr>
        </p:nvSpPr>
        <p:spPr/>
        <p:txBody>
          <a:bodyPr/>
          <a:lstStyle/>
          <a:p>
            <a:pPr eaLnBrk="1" hangingPunct="1"/>
            <a:r>
              <a:rPr lang="zh-TW" altLang="en-US" dirty="0" smtClean="0"/>
              <a:t>通行碼</a:t>
            </a:r>
            <a:r>
              <a:rPr lang="en-US" altLang="zh-TW" dirty="0" smtClean="0"/>
              <a:t>(Password)</a:t>
            </a:r>
            <a:r>
              <a:rPr lang="zh-TW" altLang="en-US" dirty="0" smtClean="0"/>
              <a:t>破解</a:t>
            </a:r>
          </a:p>
        </p:txBody>
      </p:sp>
      <p:sp>
        <p:nvSpPr>
          <p:cNvPr id="40963" name="Rectangle 3"/>
          <p:cNvSpPr>
            <a:spLocks noGrp="1" noChangeArrowheads="1"/>
          </p:cNvSpPr>
          <p:nvPr>
            <p:ph type="body" idx="1"/>
          </p:nvPr>
        </p:nvSpPr>
        <p:spPr/>
        <p:txBody>
          <a:bodyPr/>
          <a:lstStyle/>
          <a:p>
            <a:pPr eaLnBrk="1" hangingPunct="1">
              <a:lnSpc>
                <a:spcPct val="90000"/>
              </a:lnSpc>
            </a:pPr>
            <a:r>
              <a:rPr lang="zh-TW" altLang="en-US" sz="2800" dirty="0" smtClean="0"/>
              <a:t>窮舉攻擊 </a:t>
            </a:r>
            <a:r>
              <a:rPr lang="en-US" altLang="zh-TW" sz="2800" dirty="0" smtClean="0"/>
              <a:t>(brute-force attack)</a:t>
            </a:r>
          </a:p>
          <a:p>
            <a:pPr eaLnBrk="1" hangingPunct="1">
              <a:lnSpc>
                <a:spcPct val="90000"/>
              </a:lnSpc>
            </a:pPr>
            <a:r>
              <a:rPr lang="zh-TW" altLang="en-US" sz="2800" dirty="0" smtClean="0"/>
              <a:t>字典攻擊 </a:t>
            </a:r>
            <a:r>
              <a:rPr lang="en-US" altLang="zh-TW" sz="2800" dirty="0" smtClean="0"/>
              <a:t>(dictionary attack)</a:t>
            </a:r>
          </a:p>
          <a:p>
            <a:pPr eaLnBrk="1" hangingPunct="1">
              <a:lnSpc>
                <a:spcPct val="90000"/>
              </a:lnSpc>
            </a:pPr>
            <a:r>
              <a:rPr lang="zh-TW" altLang="en-US" sz="2800" dirty="0" smtClean="0"/>
              <a:t>彩虹表攻擊 </a:t>
            </a:r>
            <a:r>
              <a:rPr lang="en-US" altLang="zh-TW" sz="2800" dirty="0" smtClean="0"/>
              <a:t>(rainbow table attack)</a:t>
            </a:r>
          </a:p>
          <a:p>
            <a:pPr eaLnBrk="1" hangingPunct="1">
              <a:lnSpc>
                <a:spcPct val="90000"/>
              </a:lnSpc>
            </a:pPr>
            <a:r>
              <a:rPr lang="zh-TW" altLang="zh-TW" sz="2800" dirty="0" smtClean="0"/>
              <a:t>以</a:t>
            </a:r>
            <a:r>
              <a:rPr lang="zh-TW" altLang="zh-TW" sz="2800" b="1" dirty="0" smtClean="0">
                <a:solidFill>
                  <a:srgbClr val="0000FF"/>
                </a:solidFill>
              </a:rPr>
              <a:t>社交工程</a:t>
            </a:r>
            <a:r>
              <a:rPr lang="zh-TW" altLang="zh-TW" sz="2800" dirty="0" smtClean="0"/>
              <a:t>、</a:t>
            </a:r>
            <a:r>
              <a:rPr lang="zh-TW" altLang="zh-TW" sz="2800" b="1" dirty="0" smtClean="0">
                <a:solidFill>
                  <a:srgbClr val="0000FF"/>
                </a:solidFill>
              </a:rPr>
              <a:t>網路釣魚</a:t>
            </a:r>
            <a:r>
              <a:rPr lang="zh-TW" altLang="zh-TW" sz="2800" dirty="0" smtClean="0"/>
              <a:t>、或使用中間監看工具來騙取密碼。</a:t>
            </a:r>
            <a:endParaRPr lang="zh-TW" altLang="en-US" sz="2800" dirty="0" smtClean="0"/>
          </a:p>
          <a:p>
            <a:pPr eaLnBrk="1" hangingPunct="1">
              <a:lnSpc>
                <a:spcPct val="90000"/>
              </a:lnSpc>
            </a:pPr>
            <a:r>
              <a:rPr lang="zh-TW" altLang="zh-TW" sz="2800" dirty="0" smtClean="0"/>
              <a:t>基於使用者特性，以直覺或觀察法，如：</a:t>
            </a:r>
          </a:p>
          <a:p>
            <a:pPr lvl="1" eaLnBrk="1" hangingPunct="1">
              <a:lnSpc>
                <a:spcPct val="90000"/>
              </a:lnSpc>
            </a:pPr>
            <a:r>
              <a:rPr lang="zh-TW" altLang="zh-TW" sz="2300" dirty="0" smtClean="0"/>
              <a:t> </a:t>
            </a:r>
            <a:r>
              <a:rPr lang="zh-TW" altLang="zh-TW" sz="2300" dirty="0" smtClean="0">
                <a:latin typeface="標楷體" pitchFamily="65" charset="-120"/>
              </a:rPr>
              <a:t>“</a:t>
            </a:r>
            <a:r>
              <a:rPr lang="zh-TW" altLang="zh-TW" sz="2300" dirty="0" smtClean="0"/>
              <a:t>1111</a:t>
            </a:r>
            <a:r>
              <a:rPr lang="zh-TW" altLang="zh-TW" sz="2300" dirty="0" smtClean="0">
                <a:latin typeface="標楷體" pitchFamily="65" charset="-120"/>
              </a:rPr>
              <a:t>”</a:t>
            </a:r>
            <a:r>
              <a:rPr lang="zh-TW" altLang="zh-TW" sz="2300" dirty="0" smtClean="0"/>
              <a:t>, </a:t>
            </a:r>
            <a:r>
              <a:rPr lang="zh-TW" altLang="zh-TW" sz="2300" dirty="0" smtClean="0">
                <a:latin typeface="標楷體" pitchFamily="65" charset="-120"/>
              </a:rPr>
              <a:t>“</a:t>
            </a:r>
            <a:r>
              <a:rPr lang="zh-TW" altLang="zh-TW" sz="2300" dirty="0" smtClean="0"/>
              <a:t>1234</a:t>
            </a:r>
            <a:r>
              <a:rPr lang="zh-TW" altLang="zh-TW" sz="2300" dirty="0" smtClean="0">
                <a:latin typeface="標楷體" pitchFamily="65" charset="-120"/>
              </a:rPr>
              <a:t>”</a:t>
            </a:r>
            <a:r>
              <a:rPr lang="zh-TW" altLang="zh-TW" sz="2300" dirty="0" smtClean="0"/>
              <a:t>, </a:t>
            </a:r>
            <a:r>
              <a:rPr lang="zh-TW" altLang="zh-TW" sz="2300" dirty="0" smtClean="0">
                <a:latin typeface="標楷體" pitchFamily="65" charset="-120"/>
              </a:rPr>
              <a:t>“</a:t>
            </a:r>
            <a:r>
              <a:rPr lang="zh-TW" altLang="zh-TW" sz="2300" dirty="0" smtClean="0"/>
              <a:t>abcd</a:t>
            </a:r>
            <a:r>
              <a:rPr lang="zh-TW" altLang="zh-TW" sz="2300" dirty="0" smtClean="0">
                <a:latin typeface="標楷體" pitchFamily="65" charset="-120"/>
              </a:rPr>
              <a:t>”</a:t>
            </a:r>
            <a:r>
              <a:rPr lang="zh-TW" altLang="zh-TW" sz="2300" dirty="0" smtClean="0"/>
              <a:t>, </a:t>
            </a:r>
            <a:r>
              <a:rPr lang="zh-TW" altLang="zh-TW" sz="2300" dirty="0" smtClean="0">
                <a:latin typeface="標楷體" pitchFamily="65" charset="-120"/>
              </a:rPr>
              <a:t>“</a:t>
            </a:r>
            <a:r>
              <a:rPr lang="zh-TW" altLang="zh-TW" sz="2300" dirty="0" smtClean="0"/>
              <a:t>password</a:t>
            </a:r>
            <a:r>
              <a:rPr lang="zh-TW" altLang="zh-TW" sz="2300" dirty="0" smtClean="0">
                <a:latin typeface="標楷體" pitchFamily="65" charset="-120"/>
              </a:rPr>
              <a:t>”</a:t>
            </a:r>
            <a:r>
              <a:rPr lang="zh-TW" altLang="zh-TW" sz="2300" dirty="0" smtClean="0"/>
              <a:t> 之類的懶人密碼；</a:t>
            </a:r>
            <a:endParaRPr lang="zh-TW" altLang="en-US" sz="2300" dirty="0" smtClean="0"/>
          </a:p>
          <a:p>
            <a:pPr lvl="1" eaLnBrk="1" hangingPunct="1">
              <a:lnSpc>
                <a:spcPct val="90000"/>
              </a:lnSpc>
            </a:pPr>
            <a:r>
              <a:rPr lang="zh-TW" altLang="zh-TW" sz="2300" dirty="0" smtClean="0"/>
              <a:t> 使用者名稱，許多人將這兩者設為相同。</a:t>
            </a:r>
          </a:p>
          <a:p>
            <a:pPr lvl="1" eaLnBrk="1" hangingPunct="1">
              <a:lnSpc>
                <a:spcPct val="90000"/>
              </a:lnSpc>
            </a:pPr>
            <a:r>
              <a:rPr lang="zh-TW" altLang="zh-TW" sz="2300" dirty="0" smtClean="0"/>
              <a:t> 私人資料，配偶、子女之姓名拼音或生日等。</a:t>
            </a:r>
          </a:p>
          <a:p>
            <a:pPr lvl="1" eaLnBrk="1" hangingPunct="1">
              <a:lnSpc>
                <a:spcPct val="90000"/>
              </a:lnSpc>
            </a:pPr>
            <a:r>
              <a:rPr lang="zh-TW" altLang="zh-TW" sz="2300" dirty="0" smtClean="0"/>
              <a:t> 網址、網名、廣告詞等。</a:t>
            </a:r>
            <a:endParaRPr lang="zh-TW" altLang="en-US" sz="23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標題 1"/>
          <p:cNvSpPr>
            <a:spLocks noGrp="1"/>
          </p:cNvSpPr>
          <p:nvPr>
            <p:ph type="title"/>
          </p:nvPr>
        </p:nvSpPr>
        <p:spPr/>
        <p:txBody>
          <a:bodyPr/>
          <a:lstStyle/>
          <a:p>
            <a:pPr eaLnBrk="1" hangingPunct="1"/>
            <a:r>
              <a:rPr lang="zh-TW" altLang="zh-TW" sz="4000" smtClean="0"/>
              <a:t>社交工程</a:t>
            </a:r>
            <a:r>
              <a:rPr lang="en-US" altLang="zh-TW" sz="4000" smtClean="0"/>
              <a:t> &amp; </a:t>
            </a:r>
            <a:r>
              <a:rPr lang="zh-TW" altLang="zh-TW" sz="4000" smtClean="0"/>
              <a:t>網路釣魚</a:t>
            </a:r>
            <a:endParaRPr lang="zh-TW" altLang="en-US" smtClean="0"/>
          </a:p>
        </p:txBody>
      </p:sp>
      <p:sp>
        <p:nvSpPr>
          <p:cNvPr id="41986" name="投影片編號版面配置區 2"/>
          <p:cNvSpPr>
            <a:spLocks noGrp="1"/>
          </p:cNvSpPr>
          <p:nvPr>
            <p:ph type="sldNum" sz="quarter" idx="12"/>
          </p:nvPr>
        </p:nvSpPr>
        <p:spPr>
          <a:noFill/>
        </p:spPr>
        <p:txBody>
          <a:bodyPr/>
          <a:lstStyle/>
          <a:p>
            <a:fld id="{981A0E56-69C5-48BA-AD41-4E3992F26645}" type="slidenum">
              <a:rPr lang="en-US" altLang="zh-TW" smtClean="0">
                <a:ea typeface="新細明體" charset="-120"/>
              </a:rPr>
              <a:pPr/>
              <a:t>21</a:t>
            </a:fld>
            <a:endParaRPr lang="en-US" altLang="zh-TW" smtClean="0">
              <a:ea typeface="新細明體" charset="-120"/>
            </a:endParaRPr>
          </a:p>
        </p:txBody>
      </p:sp>
      <p:pic>
        <p:nvPicPr>
          <p:cNvPr id="41987" name="Picture 4"/>
          <p:cNvPicPr>
            <a:picLocks noChangeAspect="1" noChangeArrowheads="1"/>
          </p:cNvPicPr>
          <p:nvPr/>
        </p:nvPicPr>
        <p:blipFill>
          <a:blip r:embed="rId2"/>
          <a:srcRect/>
          <a:stretch>
            <a:fillRect/>
          </a:stretch>
        </p:blipFill>
        <p:spPr bwMode="auto">
          <a:xfrm>
            <a:off x="1381125" y="1195388"/>
            <a:ext cx="7762875" cy="2828925"/>
          </a:xfrm>
          <a:prstGeom prst="rect">
            <a:avLst/>
          </a:prstGeom>
          <a:noFill/>
          <a:ln w="9525">
            <a:noFill/>
            <a:miter lim="800000"/>
            <a:headEnd/>
            <a:tailEnd/>
          </a:ln>
        </p:spPr>
      </p:pic>
      <p:pic>
        <p:nvPicPr>
          <p:cNvPr id="41988" name="Picture 5"/>
          <p:cNvPicPr>
            <a:picLocks noChangeAspect="1" noChangeArrowheads="1"/>
          </p:cNvPicPr>
          <p:nvPr/>
        </p:nvPicPr>
        <p:blipFill>
          <a:blip r:embed="rId2"/>
          <a:srcRect/>
          <a:stretch>
            <a:fillRect/>
          </a:stretch>
        </p:blipFill>
        <p:spPr bwMode="auto">
          <a:xfrm>
            <a:off x="157163" y="3914775"/>
            <a:ext cx="7762875" cy="2828925"/>
          </a:xfrm>
          <a:prstGeom prst="rect">
            <a:avLst/>
          </a:prstGeom>
          <a:noFill/>
          <a:ln w="9525">
            <a:noFill/>
            <a:miter lim="800000"/>
            <a:headEnd/>
            <a:tailEnd/>
          </a:ln>
        </p:spPr>
      </p:pic>
      <p:sp>
        <p:nvSpPr>
          <p:cNvPr id="10" name="矩形 9"/>
          <p:cNvSpPr/>
          <p:nvPr/>
        </p:nvSpPr>
        <p:spPr>
          <a:xfrm>
            <a:off x="1220788" y="4352925"/>
            <a:ext cx="2205037" cy="1920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41990" name="文字方塊 8"/>
          <p:cNvSpPr txBox="1">
            <a:spLocks noChangeArrowheads="1"/>
          </p:cNvSpPr>
          <p:nvPr/>
        </p:nvSpPr>
        <p:spPr bwMode="auto">
          <a:xfrm>
            <a:off x="1185863" y="4292600"/>
            <a:ext cx="3036887" cy="307975"/>
          </a:xfrm>
          <a:prstGeom prst="rect">
            <a:avLst/>
          </a:prstGeom>
          <a:noFill/>
          <a:ln w="9525">
            <a:noFill/>
            <a:miter lim="800000"/>
            <a:headEnd/>
            <a:tailEnd/>
          </a:ln>
        </p:spPr>
        <p:txBody>
          <a:bodyPr>
            <a:spAutoFit/>
          </a:bodyPr>
          <a:lstStyle/>
          <a:p>
            <a:r>
              <a:rPr lang="en-US" altLang="zh-TW" sz="1400">
                <a:latin typeface="Times New Roman" pitchFamily="18" charset="0"/>
                <a:cs typeface="Times New Roman" pitchFamily="18" charset="0"/>
              </a:rPr>
              <a:t>http://www.1andbank.com.tw</a:t>
            </a:r>
            <a:endParaRPr lang="zh-TW" altLang="en-US" sz="1400">
              <a:latin typeface="Times New Roman" pitchFamily="18" charset="0"/>
              <a:cs typeface="Times New Roman" pitchFamily="18" charset="0"/>
            </a:endParaRPr>
          </a:p>
        </p:txBody>
      </p:sp>
      <p:sp>
        <p:nvSpPr>
          <p:cNvPr id="12" name="矩形 11"/>
          <p:cNvSpPr/>
          <p:nvPr/>
        </p:nvSpPr>
        <p:spPr>
          <a:xfrm>
            <a:off x="2405063" y="1633538"/>
            <a:ext cx="2786062" cy="1793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41992" name="文字方塊 10"/>
          <p:cNvSpPr txBox="1">
            <a:spLocks noChangeArrowheads="1"/>
          </p:cNvSpPr>
          <p:nvPr/>
        </p:nvSpPr>
        <p:spPr bwMode="auto">
          <a:xfrm>
            <a:off x="2384425" y="1570038"/>
            <a:ext cx="3036888" cy="307975"/>
          </a:xfrm>
          <a:prstGeom prst="rect">
            <a:avLst/>
          </a:prstGeom>
          <a:noFill/>
          <a:ln w="9525">
            <a:noFill/>
            <a:miter lim="800000"/>
            <a:headEnd/>
            <a:tailEnd/>
          </a:ln>
        </p:spPr>
        <p:txBody>
          <a:bodyPr>
            <a:spAutoFit/>
          </a:bodyPr>
          <a:lstStyle/>
          <a:p>
            <a:r>
              <a:rPr lang="en-US" altLang="zh-TW" sz="1400">
                <a:latin typeface="Times New Roman" pitchFamily="18" charset="0"/>
                <a:cs typeface="Times New Roman" pitchFamily="18" charset="0"/>
              </a:rPr>
              <a:t>http://www.landbank.com.tw</a:t>
            </a:r>
            <a:endParaRPr lang="zh-TW" altLang="en-US" sz="1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標題 1"/>
          <p:cNvSpPr>
            <a:spLocks noGrp="1"/>
          </p:cNvSpPr>
          <p:nvPr>
            <p:ph type="title"/>
          </p:nvPr>
        </p:nvSpPr>
        <p:spPr/>
        <p:txBody>
          <a:bodyPr/>
          <a:lstStyle/>
          <a:p>
            <a:pPr eaLnBrk="1" hangingPunct="1"/>
            <a:r>
              <a:rPr lang="zh-TW" altLang="zh-TW" sz="4000" smtClean="0"/>
              <a:t>社交工程</a:t>
            </a:r>
            <a:r>
              <a:rPr lang="en-US" altLang="zh-TW" sz="4000" smtClean="0"/>
              <a:t> &amp; </a:t>
            </a:r>
            <a:r>
              <a:rPr lang="zh-TW" altLang="zh-TW" sz="4000" smtClean="0"/>
              <a:t>網路釣魚</a:t>
            </a:r>
            <a:endParaRPr lang="zh-TW" altLang="en-US" sz="4000" smtClean="0"/>
          </a:p>
        </p:txBody>
      </p:sp>
      <p:sp>
        <p:nvSpPr>
          <p:cNvPr id="43010" name="投影片編號版面配置區 2"/>
          <p:cNvSpPr>
            <a:spLocks noGrp="1"/>
          </p:cNvSpPr>
          <p:nvPr>
            <p:ph type="sldNum" sz="quarter" idx="12"/>
          </p:nvPr>
        </p:nvSpPr>
        <p:spPr>
          <a:noFill/>
        </p:spPr>
        <p:txBody>
          <a:bodyPr/>
          <a:lstStyle/>
          <a:p>
            <a:fld id="{354781F6-5643-4F81-83EC-F288A12403CA}" type="slidenum">
              <a:rPr lang="en-US" altLang="zh-TW" smtClean="0">
                <a:ea typeface="新細明體" charset="-120"/>
              </a:rPr>
              <a:pPr/>
              <a:t>22</a:t>
            </a:fld>
            <a:endParaRPr lang="en-US" altLang="zh-TW" smtClean="0">
              <a:ea typeface="新細明體" charset="-120"/>
            </a:endParaRPr>
          </a:p>
        </p:txBody>
      </p:sp>
      <p:sp>
        <p:nvSpPr>
          <p:cNvPr id="43011" name="文字方塊 3"/>
          <p:cNvSpPr txBox="1">
            <a:spLocks noChangeArrowheads="1"/>
          </p:cNvSpPr>
          <p:nvPr/>
        </p:nvSpPr>
        <p:spPr bwMode="auto">
          <a:xfrm>
            <a:off x="752475" y="4297363"/>
            <a:ext cx="6924675" cy="708025"/>
          </a:xfrm>
          <a:prstGeom prst="rect">
            <a:avLst/>
          </a:prstGeom>
          <a:noFill/>
          <a:ln w="9525">
            <a:noFill/>
            <a:miter lim="800000"/>
            <a:headEnd/>
            <a:tailEnd/>
          </a:ln>
        </p:spPr>
        <p:txBody>
          <a:bodyPr>
            <a:spAutoFit/>
          </a:bodyPr>
          <a:lstStyle/>
          <a:p>
            <a:r>
              <a:rPr lang="en-US" altLang="zh-TW" sz="4000">
                <a:latin typeface="Times New Roman" pitchFamily="18" charset="0"/>
                <a:cs typeface="Times New Roman" pitchFamily="18" charset="0"/>
              </a:rPr>
              <a:t>http://www.1andbank.com.tw</a:t>
            </a:r>
            <a:endParaRPr lang="zh-TW" altLang="en-US" sz="4000">
              <a:latin typeface="Times New Roman" pitchFamily="18" charset="0"/>
              <a:cs typeface="Times New Roman" pitchFamily="18" charset="0"/>
            </a:endParaRPr>
          </a:p>
        </p:txBody>
      </p:sp>
      <p:sp>
        <p:nvSpPr>
          <p:cNvPr id="43012" name="文字方塊 4"/>
          <p:cNvSpPr txBox="1">
            <a:spLocks noChangeArrowheads="1"/>
          </p:cNvSpPr>
          <p:nvPr/>
        </p:nvSpPr>
        <p:spPr bwMode="auto">
          <a:xfrm>
            <a:off x="781050" y="2444750"/>
            <a:ext cx="8362950" cy="708025"/>
          </a:xfrm>
          <a:prstGeom prst="rect">
            <a:avLst/>
          </a:prstGeom>
          <a:noFill/>
          <a:ln w="9525">
            <a:noFill/>
            <a:miter lim="800000"/>
            <a:headEnd/>
            <a:tailEnd/>
          </a:ln>
        </p:spPr>
        <p:txBody>
          <a:bodyPr>
            <a:spAutoFit/>
          </a:bodyPr>
          <a:lstStyle/>
          <a:p>
            <a:r>
              <a:rPr lang="en-US" altLang="zh-TW" sz="4000">
                <a:latin typeface="Times New Roman" pitchFamily="18" charset="0"/>
                <a:cs typeface="Times New Roman" pitchFamily="18" charset="0"/>
              </a:rPr>
              <a:t>http://www.landbank.com.tw</a:t>
            </a:r>
            <a:endParaRPr lang="zh-TW" altLang="en-US" sz="4000">
              <a:latin typeface="Times New Roman" pitchFamily="18" charset="0"/>
              <a:cs typeface="Times New Roman" pitchFamily="18" charset="0"/>
            </a:endParaRPr>
          </a:p>
        </p:txBody>
      </p:sp>
      <p:sp>
        <p:nvSpPr>
          <p:cNvPr id="6" name="圓角矩形 5"/>
          <p:cNvSpPr/>
          <p:nvPr/>
        </p:nvSpPr>
        <p:spPr>
          <a:xfrm>
            <a:off x="3181350" y="2476500"/>
            <a:ext cx="304800" cy="819150"/>
          </a:xfrm>
          <a:prstGeom prst="round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 name="圓角矩形 6"/>
          <p:cNvSpPr/>
          <p:nvPr/>
        </p:nvSpPr>
        <p:spPr>
          <a:xfrm>
            <a:off x="3228975" y="4229100"/>
            <a:ext cx="314325" cy="847725"/>
          </a:xfrm>
          <a:prstGeom prst="round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投影片編號版面配置區 5"/>
          <p:cNvSpPr>
            <a:spLocks noGrp="1"/>
          </p:cNvSpPr>
          <p:nvPr>
            <p:ph type="sldNum" sz="quarter" idx="12"/>
          </p:nvPr>
        </p:nvSpPr>
        <p:spPr>
          <a:noFill/>
        </p:spPr>
        <p:txBody>
          <a:bodyPr/>
          <a:lstStyle/>
          <a:p>
            <a:fld id="{02DDDA5F-8EC8-48A2-856D-F0906A11D15D}" type="slidenum">
              <a:rPr lang="en-US" altLang="zh-TW" smtClean="0">
                <a:ea typeface="新細明體" charset="-120"/>
              </a:rPr>
              <a:pPr/>
              <a:t>23</a:t>
            </a:fld>
            <a:endParaRPr lang="en-US" altLang="zh-TW" smtClean="0">
              <a:ea typeface="新細明體" charset="-120"/>
            </a:endParaRPr>
          </a:p>
        </p:txBody>
      </p:sp>
      <p:sp>
        <p:nvSpPr>
          <p:cNvPr id="44034" name="Rectangle 2"/>
          <p:cNvSpPr>
            <a:spLocks noGrp="1" noChangeArrowheads="1"/>
          </p:cNvSpPr>
          <p:nvPr>
            <p:ph type="title"/>
          </p:nvPr>
        </p:nvSpPr>
        <p:spPr/>
        <p:txBody>
          <a:bodyPr/>
          <a:lstStyle/>
          <a:p>
            <a:pPr eaLnBrk="1" hangingPunct="1"/>
            <a:r>
              <a:rPr lang="zh-TW" altLang="en-US" dirty="0" smtClean="0"/>
              <a:t>通關密碼政策</a:t>
            </a:r>
          </a:p>
        </p:txBody>
      </p:sp>
      <p:sp>
        <p:nvSpPr>
          <p:cNvPr id="44035" name="Rectangle 3"/>
          <p:cNvSpPr>
            <a:spLocks noGrp="1" noChangeArrowheads="1"/>
          </p:cNvSpPr>
          <p:nvPr>
            <p:ph type="body" idx="1"/>
          </p:nvPr>
        </p:nvSpPr>
        <p:spPr/>
        <p:txBody>
          <a:bodyPr/>
          <a:lstStyle/>
          <a:p>
            <a:pPr eaLnBrk="1" hangingPunct="1"/>
            <a:r>
              <a:rPr lang="en-US" altLang="zh-TW" sz="2600" dirty="0" smtClean="0"/>
              <a:t>CISSP </a:t>
            </a:r>
            <a:r>
              <a:rPr lang="zh-TW" altLang="en-US" sz="2600" dirty="0" smtClean="0"/>
              <a:t>建議之通關密碼政策</a:t>
            </a:r>
          </a:p>
          <a:p>
            <a:pPr lvl="1" eaLnBrk="1" hangingPunct="1">
              <a:lnSpc>
                <a:spcPct val="120000"/>
              </a:lnSpc>
            </a:pPr>
            <a:r>
              <a:rPr lang="zh-TW" altLang="en-US" sz="2300" dirty="0" smtClean="0"/>
              <a:t>至少六個字元長度，</a:t>
            </a:r>
          </a:p>
          <a:p>
            <a:pPr lvl="1" eaLnBrk="1" hangingPunct="1">
              <a:lnSpc>
                <a:spcPct val="120000"/>
              </a:lnSpc>
            </a:pPr>
            <a:r>
              <a:rPr lang="zh-TW" altLang="en-US" sz="2300" dirty="0" smtClean="0"/>
              <a:t>包含數字、大小寫及特殊符號</a:t>
            </a:r>
          </a:p>
          <a:p>
            <a:pPr lvl="1" eaLnBrk="1" hangingPunct="1">
              <a:lnSpc>
                <a:spcPct val="120000"/>
              </a:lnSpc>
            </a:pPr>
            <a:r>
              <a:rPr lang="zh-TW" altLang="en-US" sz="2300" dirty="0" smtClean="0"/>
              <a:t>不應為字典中的單字或與使用者名稱有關連。</a:t>
            </a:r>
          </a:p>
          <a:p>
            <a:pPr lvl="1" eaLnBrk="1" hangingPunct="1">
              <a:lnSpc>
                <a:spcPct val="120000"/>
              </a:lnSpc>
            </a:pPr>
            <a:r>
              <a:rPr lang="zh-TW" altLang="en-US" sz="2300" dirty="0" smtClean="0"/>
              <a:t>通關密碼需經常更換，並勿重複使用。</a:t>
            </a:r>
          </a:p>
          <a:p>
            <a:pPr lvl="1" eaLnBrk="1" hangingPunct="1">
              <a:lnSpc>
                <a:spcPct val="120000"/>
              </a:lnSpc>
            </a:pPr>
            <a:r>
              <a:rPr lang="zh-TW" altLang="en-US" sz="2300" dirty="0" smtClean="0"/>
              <a:t>應訓練使用者如何挑選及保護密碼，包括：不可與人分享密碼，避免易被猜中之密碼，</a:t>
            </a:r>
          </a:p>
          <a:p>
            <a:pPr lvl="1" eaLnBrk="1" hangingPunct="1">
              <a:lnSpc>
                <a:spcPct val="120000"/>
              </a:lnSpc>
            </a:pPr>
            <a:r>
              <a:rPr lang="zh-TW" altLang="en-US" sz="2300" dirty="0" smtClean="0"/>
              <a:t>不可將密碼放置於未受保護之處。</a:t>
            </a:r>
          </a:p>
          <a:p>
            <a:pPr eaLnBrk="1" hangingPunct="1"/>
            <a:endParaRPr lang="en-US" altLang="zh-TW" sz="26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1"/>
          <p:cNvSpPr>
            <a:spLocks noGrp="1" noChangeArrowheads="1"/>
          </p:cNvSpPr>
          <p:nvPr>
            <p:ph type="sldNum" sz="quarter" idx="12"/>
          </p:nvPr>
        </p:nvSpPr>
        <p:spPr>
          <a:noFill/>
        </p:spPr>
        <p:txBody>
          <a:bodyPr/>
          <a:lstStyle/>
          <a:p>
            <a:fld id="{6E61EE2E-AEC3-498F-8F01-43BD03CA7F2A}" type="slidenum">
              <a:rPr lang="en-US" altLang="zh-TW" smtClean="0">
                <a:ea typeface="新細明體" charset="-120"/>
              </a:rPr>
              <a:pPr/>
              <a:t>24</a:t>
            </a:fld>
            <a:endParaRPr lang="en-US" altLang="zh-TW" smtClean="0">
              <a:ea typeface="新細明體" charset="-120"/>
            </a:endParaRPr>
          </a:p>
        </p:txBody>
      </p:sp>
      <p:sp>
        <p:nvSpPr>
          <p:cNvPr id="46082" name="Rectangle 4"/>
          <p:cNvSpPr>
            <a:spLocks noGrp="1" noChangeArrowheads="1"/>
          </p:cNvSpPr>
          <p:nvPr>
            <p:ph type="ctrTitle"/>
          </p:nvPr>
        </p:nvSpPr>
        <p:spPr/>
        <p:txBody>
          <a:bodyPr/>
          <a:lstStyle/>
          <a:p>
            <a:pPr eaLnBrk="1" hangingPunct="1"/>
            <a:r>
              <a:rPr kumimoji="0" lang="zh-TW" altLang="en-US" dirty="0" smtClean="0">
                <a:solidFill>
                  <a:srgbClr val="002060"/>
                </a:solidFill>
                <a:latin typeface="Times New Roman" pitchFamily="18" charset="0"/>
              </a:rPr>
              <a:t>政策推動與相關法規制定 	</a:t>
            </a:r>
            <a:r>
              <a:rPr kumimoji="0" lang="en-US" altLang="zh-TW" dirty="0" smtClean="0">
                <a:solidFill>
                  <a:srgbClr val="002060"/>
                </a:solidFill>
                <a:latin typeface="Times New Roman" pitchFamily="18" charset="0"/>
              </a:rPr>
              <a:t>(Policy)</a:t>
            </a:r>
            <a:endParaRPr lang="zh-TW" altLang="en-US" dirty="0" smtClean="0"/>
          </a:p>
        </p:txBody>
      </p:sp>
      <p:sp>
        <p:nvSpPr>
          <p:cNvPr id="46083" name="Rectangle 5"/>
          <p:cNvSpPr>
            <a:spLocks noGrp="1" noChangeArrowheads="1"/>
          </p:cNvSpPr>
          <p:nvPr>
            <p:ph type="subTitle" idx="1"/>
          </p:nvPr>
        </p:nvSpPr>
        <p:spPr/>
        <p:txBody>
          <a:bodyPr/>
          <a:lstStyle/>
          <a:p>
            <a:pPr eaLnBrk="1" hangingPunct="1"/>
            <a:endParaRPr lang="zh-TW" altLang="zh-TW"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投影片編號版面配置區 5"/>
          <p:cNvSpPr>
            <a:spLocks noGrp="1"/>
          </p:cNvSpPr>
          <p:nvPr>
            <p:ph type="sldNum" sz="quarter" idx="12"/>
          </p:nvPr>
        </p:nvSpPr>
        <p:spPr>
          <a:noFill/>
        </p:spPr>
        <p:txBody>
          <a:bodyPr/>
          <a:lstStyle/>
          <a:p>
            <a:fld id="{2273807F-FDE1-40EE-B03B-D912B6F9B188}" type="slidenum">
              <a:rPr lang="en-US" altLang="zh-TW" smtClean="0">
                <a:ea typeface="新細明體" charset="-120"/>
              </a:rPr>
              <a:pPr/>
              <a:t>25</a:t>
            </a:fld>
            <a:endParaRPr lang="en-US" altLang="zh-TW" smtClean="0">
              <a:ea typeface="新細明體" charset="-120"/>
            </a:endParaRPr>
          </a:p>
        </p:txBody>
      </p:sp>
      <p:sp>
        <p:nvSpPr>
          <p:cNvPr id="45058" name="Rectangle 2"/>
          <p:cNvSpPr>
            <a:spLocks noGrp="1" noChangeArrowheads="1"/>
          </p:cNvSpPr>
          <p:nvPr>
            <p:ph type="title"/>
          </p:nvPr>
        </p:nvSpPr>
        <p:spPr/>
        <p:txBody>
          <a:bodyPr/>
          <a:lstStyle/>
          <a:p>
            <a:pPr eaLnBrk="1" hangingPunct="1"/>
            <a:r>
              <a:rPr lang="zh-TW" altLang="en-US" dirty="0" smtClean="0"/>
              <a:t>政府政策之推動</a:t>
            </a:r>
          </a:p>
        </p:txBody>
      </p:sp>
      <p:sp>
        <p:nvSpPr>
          <p:cNvPr id="45059" name="Rectangle 3"/>
          <p:cNvSpPr>
            <a:spLocks noGrp="1" noChangeArrowheads="1"/>
          </p:cNvSpPr>
          <p:nvPr>
            <p:ph type="body" idx="1"/>
          </p:nvPr>
        </p:nvSpPr>
        <p:spPr/>
        <p:txBody>
          <a:bodyPr/>
          <a:lstStyle/>
          <a:p>
            <a:pPr eaLnBrk="1" hangingPunct="1"/>
            <a:r>
              <a:rPr lang="zh-TW" altLang="en-US" dirty="0" smtClean="0"/>
              <a:t>公文電子化</a:t>
            </a:r>
            <a:endParaRPr lang="en-US" altLang="zh-TW" dirty="0" smtClean="0"/>
          </a:p>
          <a:p>
            <a:pPr lvl="1" eaLnBrk="1" hangingPunct="1"/>
            <a:r>
              <a:rPr lang="zh-TW" altLang="zh-TW" dirty="0" smtClean="0"/>
              <a:t>電子化公文之加簽與加密</a:t>
            </a:r>
            <a:endParaRPr lang="en-US" altLang="zh-TW" dirty="0" smtClean="0"/>
          </a:p>
          <a:p>
            <a:pPr lvl="1" eaLnBrk="1" hangingPunct="1"/>
            <a:r>
              <a:rPr lang="zh-TW" altLang="en-US" dirty="0" smtClean="0"/>
              <a:t>個人資料保護</a:t>
            </a:r>
            <a:endParaRPr lang="en-US" altLang="zh-TW" dirty="0" smtClean="0"/>
          </a:p>
          <a:p>
            <a:pPr eaLnBrk="1" hangingPunct="1"/>
            <a:r>
              <a:rPr lang="zh-TW" altLang="en-US" dirty="0" smtClean="0"/>
              <a:t>電子病歷</a:t>
            </a:r>
            <a:endParaRPr lang="en-US" altLang="zh-TW" dirty="0" smtClean="0"/>
          </a:p>
          <a:p>
            <a:pPr lvl="1" eaLnBrk="1" hangingPunct="1"/>
            <a:r>
              <a:rPr lang="zh-TW" altLang="en-US" sz="2800" dirty="0" smtClean="0"/>
              <a:t>病歷隱私保護與資訊安全</a:t>
            </a:r>
            <a:endParaRPr lang="en-US" altLang="zh-TW" sz="2800" dirty="0" smtClean="0"/>
          </a:p>
          <a:p>
            <a:pPr lvl="1" eaLnBrk="1" hangingPunct="1"/>
            <a:r>
              <a:rPr lang="zh-TW" altLang="en-US" dirty="0" smtClean="0"/>
              <a:t>電子病歷交換</a:t>
            </a:r>
            <a:endParaRPr lang="en-US" altLang="zh-TW" dirty="0" smtClean="0"/>
          </a:p>
          <a:p>
            <a:pPr eaLnBrk="1" hangingPunct="1"/>
            <a:r>
              <a:rPr lang="zh-TW" altLang="en-US" dirty="0" smtClean="0"/>
              <a:t>電子健康紀錄</a:t>
            </a:r>
            <a:r>
              <a:rPr lang="en-US" altLang="zh-TW" dirty="0" smtClean="0"/>
              <a:t>(EHR)</a:t>
            </a:r>
          </a:p>
          <a:p>
            <a:pPr lvl="1" eaLnBrk="1" hangingPunct="1"/>
            <a:r>
              <a:rPr lang="zh-TW" altLang="en-US" dirty="0" smtClean="0"/>
              <a:t>又稱為電子健康檔案，是電子化的個人健康紀錄（病歷、心電圖、醫療影像等）</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投影片編號版面配置區 5"/>
          <p:cNvSpPr>
            <a:spLocks noGrp="1"/>
          </p:cNvSpPr>
          <p:nvPr>
            <p:ph type="sldNum" sz="quarter" idx="12"/>
          </p:nvPr>
        </p:nvSpPr>
        <p:spPr>
          <a:noFill/>
        </p:spPr>
        <p:txBody>
          <a:bodyPr/>
          <a:lstStyle/>
          <a:p>
            <a:fld id="{19782A97-DAE1-4E90-945E-AD21AFA1C20A}" type="slidenum">
              <a:rPr lang="en-US" altLang="zh-TW" smtClean="0">
                <a:ea typeface="新細明體" charset="-120"/>
              </a:rPr>
              <a:pPr/>
              <a:t>26</a:t>
            </a:fld>
            <a:endParaRPr lang="en-US" altLang="zh-TW" smtClean="0">
              <a:ea typeface="新細明體" charset="-120"/>
            </a:endParaRPr>
          </a:p>
        </p:txBody>
      </p:sp>
      <p:sp>
        <p:nvSpPr>
          <p:cNvPr id="47106" name="Rectangle 2"/>
          <p:cNvSpPr>
            <a:spLocks noGrp="1" noChangeArrowheads="1"/>
          </p:cNvSpPr>
          <p:nvPr>
            <p:ph type="title"/>
          </p:nvPr>
        </p:nvSpPr>
        <p:spPr/>
        <p:txBody>
          <a:bodyPr/>
          <a:lstStyle/>
          <a:p>
            <a:pPr eaLnBrk="1" hangingPunct="1"/>
            <a:r>
              <a:rPr lang="zh-TW" altLang="en-US" smtClean="0"/>
              <a:t>資訊安全相關法規</a:t>
            </a:r>
          </a:p>
        </p:txBody>
      </p:sp>
      <p:sp>
        <p:nvSpPr>
          <p:cNvPr id="47107" name="Rectangle 3"/>
          <p:cNvSpPr>
            <a:spLocks noGrp="1" noChangeArrowheads="1"/>
          </p:cNvSpPr>
          <p:nvPr>
            <p:ph type="body" idx="1"/>
          </p:nvPr>
        </p:nvSpPr>
        <p:spPr/>
        <p:txBody>
          <a:bodyPr/>
          <a:lstStyle/>
          <a:p>
            <a:pPr eaLnBrk="1" hangingPunct="1"/>
            <a:r>
              <a:rPr lang="zh-TW" altLang="en-US" smtClean="0"/>
              <a:t>為何需要制定相關法規</a:t>
            </a:r>
            <a:r>
              <a:rPr lang="en-US" altLang="zh-TW" smtClean="0"/>
              <a:t>?</a:t>
            </a:r>
          </a:p>
          <a:p>
            <a:pPr eaLnBrk="1" hangingPunct="1"/>
            <a:r>
              <a:rPr kumimoji="0" lang="zh-TW" altLang="en-US" smtClean="0"/>
              <a:t>早期電</a:t>
            </a:r>
            <a:r>
              <a:rPr lang="zh-TW" altLang="en-US" smtClean="0"/>
              <a:t>腦罪犯</a:t>
            </a:r>
            <a:r>
              <a:rPr kumimoji="0" lang="zh-TW" altLang="en-US" smtClean="0"/>
              <a:t>無法可管</a:t>
            </a:r>
            <a:endParaRPr lang="zh-TW" altLang="en-US" smtClean="0"/>
          </a:p>
          <a:p>
            <a:pPr eaLnBrk="1" hangingPunct="1"/>
            <a:endParaRPr kumimoji="0" lang="en-US" altLang="zh-TW"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投影片編號版面配置區 5"/>
          <p:cNvSpPr>
            <a:spLocks noGrp="1"/>
          </p:cNvSpPr>
          <p:nvPr>
            <p:ph type="sldNum" sz="quarter" idx="12"/>
          </p:nvPr>
        </p:nvSpPr>
        <p:spPr>
          <a:noFill/>
        </p:spPr>
        <p:txBody>
          <a:bodyPr/>
          <a:lstStyle/>
          <a:p>
            <a:fld id="{A3116C7C-2D9F-40B7-B9F9-E7A5B40E2115}" type="slidenum">
              <a:rPr lang="en-US" altLang="zh-TW" smtClean="0">
                <a:ea typeface="新細明體" charset="-120"/>
              </a:rPr>
              <a:pPr/>
              <a:t>27</a:t>
            </a:fld>
            <a:endParaRPr lang="en-US" altLang="zh-TW" smtClean="0">
              <a:ea typeface="新細明體" charset="-120"/>
            </a:endParaRPr>
          </a:p>
        </p:txBody>
      </p:sp>
      <p:sp>
        <p:nvSpPr>
          <p:cNvPr id="48130" name="Rectangle 2"/>
          <p:cNvSpPr>
            <a:spLocks noGrp="1" noChangeArrowheads="1"/>
          </p:cNvSpPr>
          <p:nvPr>
            <p:ph type="title"/>
          </p:nvPr>
        </p:nvSpPr>
        <p:spPr/>
        <p:txBody>
          <a:bodyPr/>
          <a:lstStyle/>
          <a:p>
            <a:pPr eaLnBrk="1" hangingPunct="1"/>
            <a:r>
              <a:rPr lang="zh-TW" altLang="en-US" smtClean="0"/>
              <a:t>資訊安全相關法規</a:t>
            </a:r>
            <a:r>
              <a:rPr lang="en-US" altLang="zh-TW" smtClean="0"/>
              <a:t>-</a:t>
            </a:r>
            <a:r>
              <a:rPr lang="zh-TW" altLang="en-US" smtClean="0"/>
              <a:t>案例</a:t>
            </a:r>
          </a:p>
        </p:txBody>
      </p:sp>
      <p:sp>
        <p:nvSpPr>
          <p:cNvPr id="48131" name="Rectangle 3"/>
          <p:cNvSpPr>
            <a:spLocks noGrp="1" noChangeArrowheads="1"/>
          </p:cNvSpPr>
          <p:nvPr>
            <p:ph type="body" idx="1"/>
          </p:nvPr>
        </p:nvSpPr>
        <p:spPr/>
        <p:txBody>
          <a:bodyPr/>
          <a:lstStyle/>
          <a:p>
            <a:pPr eaLnBrk="1" hangingPunct="1"/>
            <a:r>
              <a:rPr kumimoji="0" lang="zh-TW" altLang="en-US" sz="2800" b="1" smtClean="0"/>
              <a:t>國內首宗電腦犯罪</a:t>
            </a:r>
            <a:r>
              <a:rPr kumimoji="0" lang="en-US" altLang="zh-TW" sz="2800" b="1" smtClean="0"/>
              <a:t>:</a:t>
            </a:r>
          </a:p>
          <a:p>
            <a:pPr lvl="1" eaLnBrk="1" hangingPunct="1"/>
            <a:r>
              <a:rPr kumimoji="0" lang="zh-TW" altLang="en-US" sz="2400" smtClean="0"/>
              <a:t>民國八十幾年，某中部銀行遭所服務之資訊公司不肖工程師，盜竊客戶帳號密碼，製造偽卡，盜領客戶帳戶儲金， 損失金額無法估計。</a:t>
            </a:r>
            <a:endParaRPr kumimoji="0" lang="en-US" altLang="zh-TW" sz="2400" smtClean="0"/>
          </a:p>
          <a:p>
            <a:pPr lvl="1" eaLnBrk="1" hangingPunct="1"/>
            <a:endParaRPr kumimoji="0" lang="en-US" altLang="zh-TW" sz="2400" smtClean="0"/>
          </a:p>
          <a:p>
            <a:pPr lvl="1" eaLnBrk="1" hangingPunct="1"/>
            <a:r>
              <a:rPr kumimoji="0" lang="zh-TW" altLang="en-US" sz="2400" smtClean="0"/>
              <a:t> 因</a:t>
            </a:r>
            <a:r>
              <a:rPr kumimoji="0" lang="zh-TW" altLang="en-US" sz="2400" b="1" smtClean="0">
                <a:solidFill>
                  <a:srgbClr val="000099"/>
                </a:solidFill>
              </a:rPr>
              <a:t>無法可罰</a:t>
            </a:r>
            <a:r>
              <a:rPr kumimoji="0" lang="zh-TW" altLang="en-US" sz="2400" smtClean="0">
                <a:solidFill>
                  <a:srgbClr val="000099"/>
                </a:solidFill>
              </a:rPr>
              <a:t>，</a:t>
            </a:r>
            <a:r>
              <a:rPr kumimoji="0" lang="zh-TW" altLang="en-US" sz="2400" b="1" smtClean="0">
                <a:solidFill>
                  <a:srgbClr val="000099"/>
                </a:solidFill>
              </a:rPr>
              <a:t> 輕判</a:t>
            </a:r>
            <a:r>
              <a:rPr kumimoji="0" lang="zh-TW" altLang="en-US" sz="2400" smtClean="0"/>
              <a:t>。</a:t>
            </a:r>
            <a:r>
              <a:rPr kumimoji="0" lang="en-US" altLang="zh-TW" sz="2400" smtClean="0"/>
              <a:t>(</a:t>
            </a:r>
            <a:r>
              <a:rPr kumimoji="0" lang="zh-TW" altLang="en-US" sz="2400" smtClean="0"/>
              <a:t>偽造文書罪</a:t>
            </a:r>
            <a:r>
              <a:rPr kumimoji="0" lang="en-US" altLang="zh-TW" sz="2400" smtClean="0"/>
              <a:t>?</a:t>
            </a:r>
            <a:r>
              <a:rPr kumimoji="0" lang="zh-TW" altLang="en-US" sz="2400" smtClean="0"/>
              <a:t>侵占罪</a:t>
            </a:r>
            <a:r>
              <a:rPr kumimoji="0" lang="en-US" altLang="zh-TW" sz="2400" smtClean="0"/>
              <a:t>?)</a:t>
            </a:r>
            <a:endParaRPr kumimoji="0" lang="zh-TW" altLang="en-US" sz="24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投影片編號版面配置區 5"/>
          <p:cNvSpPr>
            <a:spLocks noGrp="1"/>
          </p:cNvSpPr>
          <p:nvPr>
            <p:ph type="sldNum" sz="quarter" idx="12"/>
          </p:nvPr>
        </p:nvSpPr>
        <p:spPr>
          <a:noFill/>
        </p:spPr>
        <p:txBody>
          <a:bodyPr/>
          <a:lstStyle/>
          <a:p>
            <a:fld id="{0D77BDFE-0992-4CB6-AAAD-A68B0C9CBEB8}" type="slidenum">
              <a:rPr lang="en-US" altLang="zh-TW" smtClean="0">
                <a:ea typeface="新細明體" charset="-120"/>
              </a:rPr>
              <a:pPr/>
              <a:t>28</a:t>
            </a:fld>
            <a:endParaRPr lang="en-US" altLang="zh-TW" smtClean="0">
              <a:ea typeface="新細明體" charset="-120"/>
            </a:endParaRPr>
          </a:p>
        </p:txBody>
      </p:sp>
      <p:sp>
        <p:nvSpPr>
          <p:cNvPr id="49154" name="Rectangle 2"/>
          <p:cNvSpPr>
            <a:spLocks noGrp="1" noChangeArrowheads="1"/>
          </p:cNvSpPr>
          <p:nvPr>
            <p:ph type="title"/>
          </p:nvPr>
        </p:nvSpPr>
        <p:spPr/>
        <p:txBody>
          <a:bodyPr/>
          <a:lstStyle/>
          <a:p>
            <a:pPr eaLnBrk="1" hangingPunct="1"/>
            <a:r>
              <a:rPr lang="zh-TW" altLang="en-US" smtClean="0"/>
              <a:t>資訊安全相關法規</a:t>
            </a:r>
            <a:r>
              <a:rPr lang="en-US" altLang="zh-TW" smtClean="0"/>
              <a:t>-</a:t>
            </a:r>
            <a:r>
              <a:rPr lang="zh-TW" altLang="en-US" smtClean="0"/>
              <a:t>案例</a:t>
            </a:r>
          </a:p>
        </p:txBody>
      </p:sp>
      <p:sp>
        <p:nvSpPr>
          <p:cNvPr id="49155" name="Rectangle 3"/>
          <p:cNvSpPr>
            <a:spLocks noGrp="1" noChangeArrowheads="1"/>
          </p:cNvSpPr>
          <p:nvPr>
            <p:ph type="body" idx="1"/>
          </p:nvPr>
        </p:nvSpPr>
        <p:spPr/>
        <p:txBody>
          <a:bodyPr/>
          <a:lstStyle/>
          <a:p>
            <a:pPr eaLnBrk="1" hangingPunct="1"/>
            <a:r>
              <a:rPr kumimoji="0" lang="zh-TW" altLang="en-US" sz="2800" b="1" smtClean="0"/>
              <a:t>國內首宗「網路駭客」案</a:t>
            </a:r>
            <a:r>
              <a:rPr kumimoji="0" lang="en-US" altLang="zh-TW" sz="2800" b="1" smtClean="0"/>
              <a:t>: </a:t>
            </a:r>
          </a:p>
          <a:p>
            <a:pPr lvl="1" eaLnBrk="1" hangingPunct="1"/>
            <a:r>
              <a:rPr kumimoji="0" lang="zh-TW" altLang="en-US" sz="2400" smtClean="0"/>
              <a:t>民國八十四年四月間發生之</a:t>
            </a:r>
            <a:r>
              <a:rPr kumimoji="0" lang="zh-TW" altLang="en-US" sz="2400" b="1" smtClean="0">
                <a:solidFill>
                  <a:srgbClr val="0000FF"/>
                </a:solidFill>
              </a:rPr>
              <a:t>愛普生公司</a:t>
            </a:r>
            <a:r>
              <a:rPr kumimoji="0" lang="zh-TW" altLang="en-US" sz="2400" smtClean="0"/>
              <a:t>電腦系統遭侵入案。該公司之林姓離職員工因對該公司不滿，遂使用過去所掌握之</a:t>
            </a:r>
            <a:r>
              <a:rPr kumimoji="0" lang="zh-TW" altLang="en-US" sz="2400" b="1" smtClean="0"/>
              <a:t>超級使用者</a:t>
            </a:r>
            <a:r>
              <a:rPr kumimoji="0" lang="en-US" altLang="zh-TW" sz="2400" smtClean="0"/>
              <a:t>(Supervisor)</a:t>
            </a:r>
            <a:r>
              <a:rPr kumimoji="0" lang="zh-TW" altLang="en-US" sz="2400" smtClean="0"/>
              <a:t>之帳號與密碼，透過網路侵入愛普生公司之電腦系統，竄改積體電路佈局資料，而導致進入製程中之樣本無法正常運作而延遲交貨時間。</a:t>
            </a:r>
            <a:r>
              <a:rPr kumimoji="0" lang="zh-TW" altLang="en-US" sz="2400" b="1" smtClean="0"/>
              <a:t>無法可罰</a:t>
            </a:r>
            <a:r>
              <a:rPr kumimoji="0" lang="zh-TW" altLang="en-US" sz="2400" smtClean="0"/>
              <a: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投影片編號版面配置區 5"/>
          <p:cNvSpPr>
            <a:spLocks noGrp="1"/>
          </p:cNvSpPr>
          <p:nvPr>
            <p:ph type="sldNum" sz="quarter" idx="12"/>
          </p:nvPr>
        </p:nvSpPr>
        <p:spPr>
          <a:noFill/>
        </p:spPr>
        <p:txBody>
          <a:bodyPr/>
          <a:lstStyle/>
          <a:p>
            <a:fld id="{391B8CEA-4113-465F-8D14-5DA6396EB713}" type="slidenum">
              <a:rPr lang="en-US" altLang="zh-TW" smtClean="0">
                <a:ea typeface="新細明體" charset="-120"/>
              </a:rPr>
              <a:pPr/>
              <a:t>29</a:t>
            </a:fld>
            <a:endParaRPr lang="en-US" altLang="zh-TW" smtClean="0">
              <a:ea typeface="新細明體" charset="-120"/>
            </a:endParaRPr>
          </a:p>
        </p:txBody>
      </p:sp>
      <p:sp>
        <p:nvSpPr>
          <p:cNvPr id="50178" name="Rectangle 2"/>
          <p:cNvSpPr>
            <a:spLocks noGrp="1" noChangeArrowheads="1"/>
          </p:cNvSpPr>
          <p:nvPr>
            <p:ph type="title"/>
          </p:nvPr>
        </p:nvSpPr>
        <p:spPr/>
        <p:txBody>
          <a:bodyPr/>
          <a:lstStyle/>
          <a:p>
            <a:pPr eaLnBrk="1" hangingPunct="1"/>
            <a:r>
              <a:rPr lang="zh-TW" altLang="en-US" smtClean="0"/>
              <a:t>資訊安全相關法規</a:t>
            </a:r>
            <a:r>
              <a:rPr lang="en-US" altLang="zh-TW" smtClean="0"/>
              <a:t>-</a:t>
            </a:r>
            <a:r>
              <a:rPr lang="zh-TW" altLang="en-US" smtClean="0"/>
              <a:t>案例</a:t>
            </a:r>
          </a:p>
        </p:txBody>
      </p:sp>
      <p:sp>
        <p:nvSpPr>
          <p:cNvPr id="50179" name="Rectangle 3"/>
          <p:cNvSpPr>
            <a:spLocks noGrp="1" noChangeArrowheads="1"/>
          </p:cNvSpPr>
          <p:nvPr>
            <p:ph type="body" idx="1"/>
          </p:nvPr>
        </p:nvSpPr>
        <p:spPr/>
        <p:txBody>
          <a:bodyPr/>
          <a:lstStyle/>
          <a:p>
            <a:pPr eaLnBrk="1" hangingPunct="1"/>
            <a:r>
              <a:rPr kumimoji="0" lang="zh-TW" altLang="en-US" sz="2800" b="1" smtClean="0"/>
              <a:t>網路惡作劇</a:t>
            </a:r>
          </a:p>
          <a:p>
            <a:pPr lvl="1" eaLnBrk="1" hangingPunct="1"/>
            <a:r>
              <a:rPr kumimoji="0" lang="zh-TW" altLang="en-US" sz="2400" smtClean="0"/>
              <a:t>民國八十四年十二月間先後發生之由國內某大學資訊教室發出之</a:t>
            </a:r>
            <a:r>
              <a:rPr kumimoji="0" lang="en-US" altLang="zh-TW" sz="2400" smtClean="0"/>
              <a:t>E-mail</a:t>
            </a:r>
            <a:r>
              <a:rPr kumimoji="0" lang="zh-TW" altLang="en-US" sz="2400" smtClean="0"/>
              <a:t>恐嚇美國總統柯林頓，與中國國民黨之網站遭人竄改抹黃案件，兩案例雖並未造成社會經濟秩序之嚴重損失，但</a:t>
            </a:r>
            <a:r>
              <a:rPr kumimoji="0" lang="zh-TW" altLang="en-US" sz="2400" b="1" smtClean="0"/>
              <a:t>執法機關束手無策</a:t>
            </a:r>
            <a:r>
              <a:rPr kumimoji="0" lang="zh-TW" altLang="en-US" sz="240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投影片編號版面配置區 5"/>
          <p:cNvSpPr>
            <a:spLocks noGrp="1"/>
          </p:cNvSpPr>
          <p:nvPr>
            <p:ph type="sldNum" sz="quarter" idx="12"/>
          </p:nvPr>
        </p:nvSpPr>
        <p:spPr>
          <a:noFill/>
        </p:spPr>
        <p:txBody>
          <a:bodyPr/>
          <a:lstStyle/>
          <a:p>
            <a:fld id="{E8AC197A-82E6-49C7-8E3D-4856A049CC07}" type="slidenum">
              <a:rPr lang="en-US" altLang="zh-TW" smtClean="0">
                <a:ea typeface="新細明體" charset="-120"/>
              </a:rPr>
              <a:pPr/>
              <a:t>3</a:t>
            </a:fld>
            <a:endParaRPr lang="en-US" altLang="zh-TW" smtClean="0">
              <a:ea typeface="新細明體" charset="-120"/>
            </a:endParaRPr>
          </a:p>
        </p:txBody>
      </p:sp>
      <p:sp>
        <p:nvSpPr>
          <p:cNvPr id="17410" name="Rectangle 2"/>
          <p:cNvSpPr>
            <a:spLocks noGrp="1" noChangeArrowheads="1"/>
          </p:cNvSpPr>
          <p:nvPr>
            <p:ph type="title"/>
          </p:nvPr>
        </p:nvSpPr>
        <p:spPr/>
        <p:txBody>
          <a:bodyPr/>
          <a:lstStyle/>
          <a:p>
            <a:pPr eaLnBrk="1" hangingPunct="1"/>
            <a:r>
              <a:rPr lang="zh-TW" altLang="en-US" smtClean="0"/>
              <a:t>資訊安全服務</a:t>
            </a:r>
          </a:p>
        </p:txBody>
      </p:sp>
      <p:sp>
        <p:nvSpPr>
          <p:cNvPr id="5123" name="Rectangle 3"/>
          <p:cNvSpPr>
            <a:spLocks noGrp="1" noChangeArrowheads="1"/>
          </p:cNvSpPr>
          <p:nvPr>
            <p:ph type="body" idx="1"/>
          </p:nvPr>
        </p:nvSpPr>
        <p:spPr/>
        <p:txBody>
          <a:bodyPr/>
          <a:lstStyle/>
          <a:p>
            <a:pPr eaLnBrk="1" hangingPunct="1">
              <a:buFont typeface="Wingdings" pitchFamily="2" charset="2"/>
              <a:buNone/>
              <a:defRPr/>
            </a:pPr>
            <a:r>
              <a:rPr lang="zh-TW" altLang="en-US" sz="2800" dirty="0" smtClean="0"/>
              <a:t>資訊安全的</a:t>
            </a:r>
            <a:r>
              <a:rPr lang="en-US" altLang="zh-TW" sz="2800" dirty="0" smtClean="0"/>
              <a:t>CIA:</a:t>
            </a:r>
            <a:endParaRPr lang="en-US" altLang="zh-TW" sz="3000" dirty="0" smtClean="0">
              <a:latin typeface="Times New Roman" pitchFamily="18" charset="0"/>
            </a:endParaRPr>
          </a:p>
          <a:p>
            <a:pPr lvl="1" eaLnBrk="1" hangingPunct="1">
              <a:defRPr/>
            </a:pPr>
            <a:r>
              <a:rPr lang="zh-TW" altLang="en-US" sz="2500" b="1" dirty="0" smtClean="0">
                <a:solidFill>
                  <a:srgbClr val="0000FF"/>
                </a:solidFill>
                <a:latin typeface="Times New Roman" pitchFamily="18" charset="0"/>
              </a:rPr>
              <a:t>保密</a:t>
            </a:r>
            <a:r>
              <a:rPr lang="zh-TW" altLang="en-US" sz="2500" b="1" dirty="0">
                <a:solidFill>
                  <a:srgbClr val="0000FF"/>
                </a:solidFill>
                <a:latin typeface="Times New Roman" pitchFamily="18" charset="0"/>
              </a:rPr>
              <a:t>性</a:t>
            </a:r>
            <a:r>
              <a:rPr lang="en-US" altLang="zh-TW" sz="2500" b="1" dirty="0" smtClean="0">
                <a:solidFill>
                  <a:srgbClr val="0000FF"/>
                </a:solidFill>
                <a:latin typeface="Times New Roman" pitchFamily="18" charset="0"/>
              </a:rPr>
              <a:t>(Confidentiality</a:t>
            </a:r>
            <a:r>
              <a:rPr lang="en-US" altLang="zh-TW" sz="2500" b="1" dirty="0">
                <a:solidFill>
                  <a:srgbClr val="0000FF"/>
                </a:solidFill>
                <a:latin typeface="Times New Roman" pitchFamily="18" charset="0"/>
              </a:rPr>
              <a:t>)</a:t>
            </a:r>
          </a:p>
          <a:p>
            <a:pPr lvl="1" eaLnBrk="1" hangingPunct="1">
              <a:defRPr/>
            </a:pPr>
            <a:r>
              <a:rPr lang="zh-TW" altLang="en-US" sz="2500" b="1" dirty="0" smtClean="0">
                <a:solidFill>
                  <a:srgbClr val="0000FF"/>
                </a:solidFill>
                <a:latin typeface="Times New Roman" pitchFamily="18" charset="0"/>
              </a:rPr>
              <a:t>完整性</a:t>
            </a:r>
            <a:r>
              <a:rPr lang="en-US" altLang="zh-TW" sz="2500" b="1" dirty="0" smtClean="0">
                <a:solidFill>
                  <a:srgbClr val="0000FF"/>
                </a:solidFill>
                <a:latin typeface="Times New Roman" pitchFamily="18" charset="0"/>
              </a:rPr>
              <a:t>(Integrity)</a:t>
            </a:r>
          </a:p>
          <a:p>
            <a:pPr lvl="1" eaLnBrk="1" hangingPunct="1">
              <a:defRPr/>
            </a:pPr>
            <a:r>
              <a:rPr lang="zh-TW" altLang="en-US" sz="2500" b="1" dirty="0" smtClean="0">
                <a:solidFill>
                  <a:srgbClr val="0000FF"/>
                </a:solidFill>
                <a:latin typeface="Times New Roman" pitchFamily="18" charset="0"/>
              </a:rPr>
              <a:t>確認性（</a:t>
            </a:r>
            <a:r>
              <a:rPr lang="en-US" altLang="zh-TW" sz="2500" b="1" dirty="0" smtClean="0">
                <a:solidFill>
                  <a:srgbClr val="0000FF"/>
                </a:solidFill>
                <a:latin typeface="Times New Roman" pitchFamily="18" charset="0"/>
              </a:rPr>
              <a:t>Authentication</a:t>
            </a:r>
            <a:r>
              <a:rPr lang="zh-TW" altLang="en-US" sz="2500" b="1" dirty="0">
                <a:solidFill>
                  <a:srgbClr val="0000FF"/>
                </a:solidFill>
                <a:latin typeface="Times New Roman" pitchFamily="18" charset="0"/>
              </a:rPr>
              <a:t>）</a:t>
            </a:r>
          </a:p>
          <a:p>
            <a:pPr lvl="1" eaLnBrk="1" hangingPunct="1">
              <a:buFont typeface="Wingdings" pitchFamily="2" charset="2"/>
              <a:buNone/>
              <a:defRPr/>
            </a:pPr>
            <a:r>
              <a:rPr lang="zh-TW" altLang="en-US" sz="2800" dirty="0" smtClean="0">
                <a:cs typeface="+mn-cs"/>
              </a:rPr>
              <a:t>常被合稱為網路安全的 </a:t>
            </a:r>
            <a:r>
              <a:rPr lang="en-US" altLang="zh-TW" sz="2800" dirty="0" smtClean="0">
                <a:cs typeface="+mn-cs"/>
              </a:rPr>
              <a:t>CIA</a:t>
            </a:r>
            <a:r>
              <a:rPr lang="zh-TW" altLang="en-US" sz="2800" dirty="0" smtClean="0">
                <a:cs typeface="+mn-cs"/>
              </a:rPr>
              <a:t>；但</a:t>
            </a:r>
            <a:r>
              <a:rPr lang="zh-TW" altLang="en-US" sz="2400" dirty="0" smtClean="0"/>
              <a:t> </a:t>
            </a:r>
            <a:endParaRPr lang="en-US" altLang="zh-TW" sz="2400" dirty="0" smtClean="0"/>
          </a:p>
          <a:p>
            <a:pPr lvl="1" eaLnBrk="1" hangingPunct="1">
              <a:buFont typeface="Wingdings" pitchFamily="2" charset="2"/>
              <a:buNone/>
              <a:defRPr/>
            </a:pPr>
            <a:endParaRPr lang="en-US" altLang="zh-TW" sz="2400" dirty="0" smtClean="0"/>
          </a:p>
          <a:p>
            <a:pPr lvl="1" eaLnBrk="1" hangingPunct="1">
              <a:defRPr/>
            </a:pPr>
            <a:r>
              <a:rPr lang="zh-TW" altLang="en-US" sz="2500" b="1" dirty="0" smtClean="0">
                <a:solidFill>
                  <a:srgbClr val="0000FF"/>
                </a:solidFill>
                <a:latin typeface="Times New Roman" pitchFamily="18" charset="0"/>
              </a:rPr>
              <a:t>可用性</a:t>
            </a:r>
            <a:r>
              <a:rPr lang="en-US" altLang="zh-TW" sz="2500" b="1" dirty="0">
                <a:solidFill>
                  <a:srgbClr val="0000FF"/>
                </a:solidFill>
                <a:latin typeface="Times New Roman" pitchFamily="18" charset="0"/>
              </a:rPr>
              <a:t>(Availability</a:t>
            </a:r>
            <a:r>
              <a:rPr lang="en-US" altLang="zh-TW" sz="2500" b="1" dirty="0" smtClean="0">
                <a:solidFill>
                  <a:srgbClr val="0000FF"/>
                </a:solidFill>
                <a:latin typeface="Times New Roman" pitchFamily="18" charset="0"/>
              </a:rPr>
              <a:t>)</a:t>
            </a:r>
          </a:p>
          <a:p>
            <a:pPr lvl="1" eaLnBrk="1" hangingPunct="1">
              <a:defRPr/>
            </a:pPr>
            <a:r>
              <a:rPr lang="zh-TW" altLang="en-US" sz="2500" b="1" dirty="0" smtClean="0">
                <a:solidFill>
                  <a:srgbClr val="0000FF"/>
                </a:solidFill>
                <a:latin typeface="Times New Roman" pitchFamily="18" charset="0"/>
              </a:rPr>
              <a:t>責任性 </a:t>
            </a:r>
            <a:r>
              <a:rPr lang="en-US" altLang="zh-TW" sz="2500" b="1" dirty="0" smtClean="0">
                <a:solidFill>
                  <a:srgbClr val="0000FF"/>
                </a:solidFill>
                <a:latin typeface="Times New Roman" pitchFamily="18" charset="0"/>
              </a:rPr>
              <a:t>(Accountability)</a:t>
            </a:r>
          </a:p>
          <a:p>
            <a:pPr lvl="1" eaLnBrk="1" hangingPunct="1">
              <a:buFont typeface="Wingdings" pitchFamily="2" charset="2"/>
              <a:buNone/>
              <a:defRPr/>
            </a:pPr>
            <a:r>
              <a:rPr lang="zh-TW" altLang="en-US" sz="2800" dirty="0" smtClean="0"/>
              <a:t>也經常被考慮在資訊安全的設計目標裡</a:t>
            </a:r>
            <a:r>
              <a:rPr lang="en-US" altLang="zh-TW" sz="2800" dirty="0" smtClean="0"/>
              <a:t>CIA</a:t>
            </a:r>
            <a:r>
              <a:rPr lang="en-US" altLang="zh-TW" sz="2800" baseline="30000" dirty="0" smtClean="0"/>
              <a:t>3</a:t>
            </a:r>
            <a:r>
              <a:rPr lang="zh-TW" altLang="en-US" sz="2800" dirty="0" smtClean="0"/>
              <a:t>。</a:t>
            </a:r>
            <a:endParaRPr lang="en-US" altLang="zh-TW" sz="2500" dirty="0">
              <a:latin typeface="Times New Roman" pitchFamily="18" charset="0"/>
            </a:endParaRPr>
          </a:p>
          <a:p>
            <a:pPr eaLnBrk="1" hangingPunct="1">
              <a:defRPr/>
            </a:pPr>
            <a:endParaRPr lang="en-US" altLang="zh-TW" sz="3000" dirty="0">
              <a:latin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標題 1"/>
          <p:cNvSpPr>
            <a:spLocks noGrp="1"/>
          </p:cNvSpPr>
          <p:nvPr>
            <p:ph type="title"/>
          </p:nvPr>
        </p:nvSpPr>
        <p:spPr/>
        <p:txBody>
          <a:bodyPr/>
          <a:lstStyle/>
          <a:p>
            <a:pPr eaLnBrk="1" hangingPunct="1"/>
            <a:r>
              <a:rPr lang="zh-TW" altLang="en-US" smtClean="0"/>
              <a:t>資訊安全相關法規</a:t>
            </a:r>
            <a:r>
              <a:rPr lang="en-US" altLang="zh-TW" smtClean="0"/>
              <a:t>-</a:t>
            </a:r>
            <a:r>
              <a:rPr lang="zh-TW" altLang="en-US" smtClean="0"/>
              <a:t>案例</a:t>
            </a:r>
          </a:p>
        </p:txBody>
      </p:sp>
      <p:sp>
        <p:nvSpPr>
          <p:cNvPr id="51202" name="內容版面配置區 2"/>
          <p:cNvSpPr>
            <a:spLocks noGrp="1"/>
          </p:cNvSpPr>
          <p:nvPr>
            <p:ph idx="1"/>
          </p:nvPr>
        </p:nvSpPr>
        <p:spPr/>
        <p:txBody>
          <a:bodyPr/>
          <a:lstStyle/>
          <a:p>
            <a:pPr eaLnBrk="1" hangingPunct="1"/>
            <a:r>
              <a:rPr kumimoji="0" lang="zh-TW" altLang="en-US" sz="2800" b="1" smtClean="0"/>
              <a:t>病歷安全與隱私</a:t>
            </a:r>
            <a:endParaRPr kumimoji="0" lang="en-US" altLang="zh-TW" sz="2800" b="1" smtClean="0"/>
          </a:p>
          <a:p>
            <a:pPr lvl="1" eaLnBrk="1" hangingPunct="1"/>
            <a:r>
              <a:rPr kumimoji="0" lang="zh-TW" altLang="en-US" sz="2400" smtClean="0"/>
              <a:t>民國九十五年</a:t>
            </a:r>
            <a:r>
              <a:rPr lang="zh-TW" altLang="en-US" sz="2400" smtClean="0"/>
              <a:t>，台中市長胡志強病歷在市長選舉期間遭公布，胡志強控告民進黨立委林進興等十二位醫師涉嫌違反選罷法及觸犯洩漏業務上機密、誹謗等罪，台中地檢署昨偵結，檢察官認定該份病歷應為真實，但是從台中榮總外洩，林等人並未刻意、主動公布，且林等人用意是推動政治首長健康法案立法，沒有惡意攻訐情事，給予不起訴處分。</a:t>
            </a:r>
          </a:p>
        </p:txBody>
      </p:sp>
      <p:sp>
        <p:nvSpPr>
          <p:cNvPr id="51203" name="投影片編號版面配置區 3"/>
          <p:cNvSpPr>
            <a:spLocks noGrp="1"/>
          </p:cNvSpPr>
          <p:nvPr>
            <p:ph type="sldNum" sz="quarter" idx="12"/>
          </p:nvPr>
        </p:nvSpPr>
        <p:spPr>
          <a:noFill/>
        </p:spPr>
        <p:txBody>
          <a:bodyPr/>
          <a:lstStyle/>
          <a:p>
            <a:fld id="{68DE257C-1B97-4DD0-96E6-8A953A91B891}" type="slidenum">
              <a:rPr lang="en-US" altLang="zh-TW" smtClean="0">
                <a:ea typeface="新細明體" charset="-120"/>
              </a:rPr>
              <a:pPr/>
              <a:t>30</a:t>
            </a:fld>
            <a:endParaRPr lang="en-US" altLang="zh-TW" smtClean="0">
              <a:ea typeface="新細明體" charset="-12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投影片編號版面配置區 5"/>
          <p:cNvSpPr>
            <a:spLocks noGrp="1"/>
          </p:cNvSpPr>
          <p:nvPr>
            <p:ph type="sldNum" sz="quarter" idx="12"/>
          </p:nvPr>
        </p:nvSpPr>
        <p:spPr>
          <a:noFill/>
        </p:spPr>
        <p:txBody>
          <a:bodyPr/>
          <a:lstStyle/>
          <a:p>
            <a:fld id="{85D5BB89-4159-41DD-BAE3-36BC0E0BBB50}" type="slidenum">
              <a:rPr lang="en-US" altLang="zh-TW" smtClean="0">
                <a:ea typeface="新細明體" charset="-120"/>
              </a:rPr>
              <a:pPr/>
              <a:t>31</a:t>
            </a:fld>
            <a:endParaRPr lang="en-US" altLang="zh-TW" smtClean="0">
              <a:ea typeface="新細明體" charset="-120"/>
            </a:endParaRPr>
          </a:p>
        </p:txBody>
      </p:sp>
      <p:sp>
        <p:nvSpPr>
          <p:cNvPr id="52226" name="Rectangle 2"/>
          <p:cNvSpPr>
            <a:spLocks noGrp="1" noChangeArrowheads="1"/>
          </p:cNvSpPr>
          <p:nvPr>
            <p:ph type="title"/>
          </p:nvPr>
        </p:nvSpPr>
        <p:spPr/>
        <p:txBody>
          <a:bodyPr/>
          <a:lstStyle/>
          <a:p>
            <a:pPr eaLnBrk="1" hangingPunct="1"/>
            <a:r>
              <a:rPr lang="zh-TW" altLang="en-US" dirty="0" smtClean="0"/>
              <a:t>資訊安全相關法規</a:t>
            </a:r>
          </a:p>
        </p:txBody>
      </p:sp>
      <p:sp>
        <p:nvSpPr>
          <p:cNvPr id="52227" name="Rectangle 3"/>
          <p:cNvSpPr>
            <a:spLocks noGrp="1" noChangeArrowheads="1"/>
          </p:cNvSpPr>
          <p:nvPr>
            <p:ph type="body" idx="1"/>
          </p:nvPr>
        </p:nvSpPr>
        <p:spPr/>
        <p:txBody>
          <a:bodyPr/>
          <a:lstStyle/>
          <a:p>
            <a:pPr eaLnBrk="1" hangingPunct="1">
              <a:lnSpc>
                <a:spcPct val="90000"/>
              </a:lnSpc>
            </a:pPr>
            <a:r>
              <a:rPr lang="zh-TW" altLang="en-US" sz="2800" dirty="0" smtClean="0"/>
              <a:t>醫療法</a:t>
            </a:r>
          </a:p>
          <a:p>
            <a:pPr eaLnBrk="1" hangingPunct="1">
              <a:lnSpc>
                <a:spcPct val="90000"/>
              </a:lnSpc>
            </a:pPr>
            <a:r>
              <a:rPr lang="zh-TW" altLang="en-US" sz="2800" dirty="0" smtClean="0"/>
              <a:t>醫療機構電子病歷製作及管理辦法</a:t>
            </a:r>
          </a:p>
          <a:p>
            <a:pPr eaLnBrk="1" hangingPunct="1">
              <a:lnSpc>
                <a:spcPct val="90000"/>
              </a:lnSpc>
            </a:pPr>
            <a:r>
              <a:rPr lang="zh-TW" altLang="en-US" sz="2800" dirty="0" smtClean="0"/>
              <a:t>電子簽章法</a:t>
            </a:r>
          </a:p>
          <a:p>
            <a:pPr eaLnBrk="1" hangingPunct="1">
              <a:lnSpc>
                <a:spcPct val="90000"/>
              </a:lnSpc>
            </a:pPr>
            <a:r>
              <a:rPr lang="zh-TW" altLang="en-US" sz="2800" dirty="0" smtClean="0"/>
              <a:t>中華民國刑法</a:t>
            </a:r>
          </a:p>
          <a:p>
            <a:pPr eaLnBrk="1" hangingPunct="1">
              <a:lnSpc>
                <a:spcPct val="90000"/>
              </a:lnSpc>
            </a:pPr>
            <a:r>
              <a:rPr kumimoji="0" lang="zh-TW" altLang="en-US" sz="2800" dirty="0" smtClean="0"/>
              <a:t>兒童及少年性交易防治條例</a:t>
            </a:r>
          </a:p>
          <a:p>
            <a:pPr eaLnBrk="1" hangingPunct="1">
              <a:lnSpc>
                <a:spcPct val="90000"/>
              </a:lnSpc>
            </a:pPr>
            <a:r>
              <a:rPr lang="zh-TW" altLang="en-US" sz="2800" dirty="0" smtClean="0"/>
              <a:t>智慧財產權</a:t>
            </a:r>
            <a:r>
              <a:rPr lang="en-US" altLang="zh-TW" sz="2800" dirty="0" smtClean="0"/>
              <a:t>-</a:t>
            </a:r>
            <a:r>
              <a:rPr lang="zh-TW" altLang="en-US" sz="2800" dirty="0" smtClean="0"/>
              <a:t>著作權法、</a:t>
            </a:r>
            <a:r>
              <a:rPr kumimoji="0" lang="zh-TW" altLang="zh-TW" sz="2800" dirty="0" smtClean="0"/>
              <a:t>商標法</a:t>
            </a:r>
            <a:endParaRPr lang="zh-TW" altLang="en-US" sz="2800" dirty="0" smtClean="0"/>
          </a:p>
          <a:p>
            <a:pPr eaLnBrk="1" hangingPunct="1">
              <a:lnSpc>
                <a:spcPct val="90000"/>
              </a:lnSpc>
            </a:pPr>
            <a:r>
              <a:rPr lang="zh-TW" altLang="en-US" sz="2800" b="1" dirty="0" smtClean="0">
                <a:solidFill>
                  <a:srgbClr val="0000FF"/>
                </a:solidFill>
              </a:rPr>
              <a:t>電腦處理個人資料保護法</a:t>
            </a:r>
            <a:r>
              <a:rPr lang="en-US" altLang="zh-TW" sz="2800" b="1" dirty="0" smtClean="0">
                <a:solidFill>
                  <a:srgbClr val="0000FF"/>
                </a:solidFill>
              </a:rPr>
              <a:t>(</a:t>
            </a:r>
            <a:r>
              <a:rPr lang="zh-TW" altLang="en-US" sz="2800" b="1" dirty="0">
                <a:solidFill>
                  <a:srgbClr val="0000FF"/>
                </a:solidFill>
              </a:rPr>
              <a:t>過去</a:t>
            </a:r>
            <a:r>
              <a:rPr lang="en-US" altLang="zh-TW" sz="2800" b="1" dirty="0" smtClean="0">
                <a:solidFill>
                  <a:srgbClr val="0000FF"/>
                </a:solidFill>
              </a:rPr>
              <a:t>)</a:t>
            </a:r>
            <a:endParaRPr lang="en-US" altLang="zh-TW" sz="2800" b="1" dirty="0">
              <a:solidFill>
                <a:srgbClr val="0000FF"/>
              </a:solidFill>
            </a:endParaRPr>
          </a:p>
          <a:p>
            <a:pPr eaLnBrk="1" hangingPunct="1">
              <a:lnSpc>
                <a:spcPct val="90000"/>
              </a:lnSpc>
            </a:pPr>
            <a:r>
              <a:rPr lang="zh-TW" altLang="en-US" sz="2800" b="1" dirty="0" smtClean="0">
                <a:solidFill>
                  <a:schemeClr val="accent5">
                    <a:lumMod val="50000"/>
                  </a:schemeClr>
                </a:solidFill>
              </a:rPr>
              <a:t>個人資料保護法</a:t>
            </a:r>
            <a:r>
              <a:rPr lang="en-US" altLang="zh-TW" sz="2800" b="1" dirty="0" smtClean="0">
                <a:solidFill>
                  <a:schemeClr val="accent5">
                    <a:lumMod val="50000"/>
                  </a:schemeClr>
                </a:solidFill>
              </a:rPr>
              <a:t>(</a:t>
            </a:r>
            <a:r>
              <a:rPr lang="zh-TW" altLang="en-US" sz="2800" b="1" dirty="0" smtClean="0">
                <a:solidFill>
                  <a:schemeClr val="accent5">
                    <a:lumMod val="50000"/>
                  </a:schemeClr>
                </a:solidFill>
              </a:rPr>
              <a:t>現行</a:t>
            </a:r>
            <a:r>
              <a:rPr lang="en-US" altLang="zh-TW" sz="2800" b="1" dirty="0" smtClean="0">
                <a:solidFill>
                  <a:schemeClr val="accent5">
                    <a:lumMod val="50000"/>
                  </a:schemeClr>
                </a:solidFill>
              </a:rPr>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投影片編號版面配置區 5"/>
          <p:cNvSpPr>
            <a:spLocks noGrp="1"/>
          </p:cNvSpPr>
          <p:nvPr>
            <p:ph type="sldNum" sz="quarter" idx="12"/>
          </p:nvPr>
        </p:nvSpPr>
        <p:spPr>
          <a:noFill/>
        </p:spPr>
        <p:txBody>
          <a:bodyPr/>
          <a:lstStyle/>
          <a:p>
            <a:fld id="{0C5D47D8-7DC3-43D6-ACA7-D1266F0B415C}" type="slidenum">
              <a:rPr lang="en-US" altLang="zh-TW" smtClean="0">
                <a:ea typeface="新細明體" charset="-120"/>
              </a:rPr>
              <a:pPr/>
              <a:t>32</a:t>
            </a:fld>
            <a:endParaRPr lang="en-US" altLang="zh-TW" smtClean="0">
              <a:ea typeface="新細明體" charset="-120"/>
            </a:endParaRPr>
          </a:p>
        </p:txBody>
      </p:sp>
      <p:sp>
        <p:nvSpPr>
          <p:cNvPr id="64514" name="Rectangle 2"/>
          <p:cNvSpPr>
            <a:spLocks noGrp="1" noChangeArrowheads="1"/>
          </p:cNvSpPr>
          <p:nvPr>
            <p:ph type="title"/>
          </p:nvPr>
        </p:nvSpPr>
        <p:spPr/>
        <p:txBody>
          <a:bodyPr/>
          <a:lstStyle/>
          <a:p>
            <a:pPr eaLnBrk="1" hangingPunct="1"/>
            <a:r>
              <a:rPr lang="zh-TW" altLang="en-US" dirty="0" smtClean="0"/>
              <a:t>個人資料保護法</a:t>
            </a:r>
          </a:p>
        </p:txBody>
      </p:sp>
      <p:sp>
        <p:nvSpPr>
          <p:cNvPr id="64515" name="Rectangle 3"/>
          <p:cNvSpPr>
            <a:spLocks noGrp="1" noChangeArrowheads="1"/>
          </p:cNvSpPr>
          <p:nvPr>
            <p:ph type="body" idx="1"/>
          </p:nvPr>
        </p:nvSpPr>
        <p:spPr/>
        <p:txBody>
          <a:bodyPr/>
          <a:lstStyle/>
          <a:p>
            <a:pPr eaLnBrk="1" hangingPunct="1"/>
            <a:r>
              <a:rPr lang="zh-TW" altLang="en-US" b="1" dirty="0" smtClean="0">
                <a:latin typeface="標楷體" pitchFamily="65" charset="-120"/>
              </a:rPr>
              <a:t>前身</a:t>
            </a:r>
          </a:p>
          <a:p>
            <a:pPr lvl="1" eaLnBrk="1" hangingPunct="1"/>
            <a:r>
              <a:rPr lang="zh-TW" altLang="en-US" dirty="0" smtClean="0">
                <a:latin typeface="標楷體" pitchFamily="65" charset="-120"/>
              </a:rPr>
              <a:t>電腦處理個人資料保護法</a:t>
            </a:r>
            <a:r>
              <a:rPr lang="en-US" altLang="zh-TW" dirty="0" smtClean="0">
                <a:latin typeface="標楷體" pitchFamily="65" charset="-120"/>
              </a:rPr>
              <a:t>(84</a:t>
            </a:r>
            <a:r>
              <a:rPr lang="zh-TW" altLang="en-US" dirty="0" smtClean="0">
                <a:latin typeface="標楷體" pitchFamily="65" charset="-120"/>
              </a:rPr>
              <a:t>年</a:t>
            </a:r>
            <a:r>
              <a:rPr lang="en-US" altLang="zh-TW" dirty="0" smtClean="0">
                <a:latin typeface="標楷體" pitchFamily="65" charset="-120"/>
              </a:rPr>
              <a:t>)</a:t>
            </a:r>
          </a:p>
          <a:p>
            <a:pPr eaLnBrk="1" hangingPunct="1"/>
            <a:r>
              <a:rPr lang="zh-TW" altLang="en-US" b="1" dirty="0" smtClean="0">
                <a:latin typeface="標楷體" pitchFamily="65" charset="-120"/>
              </a:rPr>
              <a:t>個人資料保護法</a:t>
            </a:r>
          </a:p>
          <a:p>
            <a:pPr lvl="1" eaLnBrk="1" hangingPunct="1"/>
            <a:r>
              <a:rPr lang="en-US" altLang="zh-TW" dirty="0" smtClean="0">
                <a:latin typeface="標楷體" pitchFamily="65" charset="-120"/>
              </a:rPr>
              <a:t>84</a:t>
            </a:r>
            <a:r>
              <a:rPr lang="zh-TW" altLang="en-US" dirty="0" smtClean="0">
                <a:latin typeface="標楷體" pitchFamily="65" charset="-120"/>
              </a:rPr>
              <a:t>年</a:t>
            </a:r>
            <a:r>
              <a:rPr lang="en-US" altLang="zh-TW" dirty="0" smtClean="0">
                <a:latin typeface="標楷體" pitchFamily="65" charset="-120"/>
              </a:rPr>
              <a:t>7</a:t>
            </a:r>
            <a:r>
              <a:rPr lang="zh-TW" altLang="en-US" dirty="0" smtClean="0">
                <a:latin typeface="標楷體" pitchFamily="65" charset="-120"/>
              </a:rPr>
              <a:t>月</a:t>
            </a:r>
            <a:r>
              <a:rPr lang="en-US" altLang="zh-TW" dirty="0" smtClean="0">
                <a:latin typeface="標楷體" pitchFamily="65" charset="-120"/>
              </a:rPr>
              <a:t>12</a:t>
            </a:r>
            <a:r>
              <a:rPr lang="zh-TW" altLang="en-US" dirty="0" smtClean="0">
                <a:latin typeface="標楷體" pitchFamily="65" charset="-120"/>
              </a:rPr>
              <a:t>日制定，</a:t>
            </a:r>
            <a:r>
              <a:rPr lang="en-US" altLang="zh-TW" dirty="0">
                <a:latin typeface="標楷體" pitchFamily="65" charset="-120"/>
              </a:rPr>
              <a:t>8</a:t>
            </a:r>
            <a:r>
              <a:rPr lang="zh-TW" altLang="en-US" dirty="0" smtClean="0">
                <a:latin typeface="標楷體" pitchFamily="65" charset="-120"/>
              </a:rPr>
              <a:t>月</a:t>
            </a:r>
            <a:r>
              <a:rPr lang="en-US" altLang="zh-TW" dirty="0" smtClean="0">
                <a:latin typeface="標楷體" pitchFamily="65" charset="-120"/>
              </a:rPr>
              <a:t>11</a:t>
            </a:r>
            <a:r>
              <a:rPr lang="zh-TW" altLang="en-US" dirty="0" smtClean="0">
                <a:latin typeface="標楷體" pitchFamily="65" charset="-120"/>
              </a:rPr>
              <a:t>日公布</a:t>
            </a:r>
            <a:endParaRPr lang="en-US" altLang="zh-TW" dirty="0" smtClean="0">
              <a:latin typeface="標楷體" pitchFamily="65" charset="-120"/>
            </a:endParaRPr>
          </a:p>
          <a:p>
            <a:pPr lvl="1" eaLnBrk="1" hangingPunct="1"/>
            <a:r>
              <a:rPr lang="en-US" altLang="zh-TW" dirty="0" smtClean="0">
                <a:latin typeface="標楷體" pitchFamily="65" charset="-120"/>
              </a:rPr>
              <a:t>99</a:t>
            </a:r>
            <a:r>
              <a:rPr lang="zh-TW" altLang="en-US" dirty="0" smtClean="0">
                <a:latin typeface="標楷體" pitchFamily="65" charset="-120"/>
              </a:rPr>
              <a:t>年</a:t>
            </a:r>
            <a:r>
              <a:rPr lang="en-US" altLang="zh-TW" dirty="0" smtClean="0">
                <a:latin typeface="標楷體" pitchFamily="65" charset="-120"/>
              </a:rPr>
              <a:t>4</a:t>
            </a:r>
            <a:r>
              <a:rPr lang="zh-TW" altLang="en-US" dirty="0" smtClean="0">
                <a:latin typeface="標楷體" pitchFamily="65" charset="-120"/>
              </a:rPr>
              <a:t>月</a:t>
            </a:r>
            <a:r>
              <a:rPr lang="en-US" altLang="zh-TW" dirty="0" smtClean="0">
                <a:latin typeface="標楷體" pitchFamily="65" charset="-120"/>
              </a:rPr>
              <a:t>27</a:t>
            </a:r>
            <a:r>
              <a:rPr lang="zh-TW" altLang="en-US" dirty="0" smtClean="0">
                <a:latin typeface="標楷體" pitchFamily="65" charset="-120"/>
              </a:rPr>
              <a:t>日修正，</a:t>
            </a:r>
            <a:r>
              <a:rPr lang="en-US" altLang="zh-TW" dirty="0" smtClean="0">
                <a:latin typeface="標楷體" pitchFamily="65" charset="-120"/>
              </a:rPr>
              <a:t>5</a:t>
            </a:r>
            <a:r>
              <a:rPr lang="zh-TW" altLang="en-US" dirty="0" smtClean="0">
                <a:latin typeface="標楷體" pitchFamily="65" charset="-120"/>
              </a:rPr>
              <a:t>月</a:t>
            </a:r>
            <a:r>
              <a:rPr lang="en-US" altLang="zh-TW" dirty="0" smtClean="0">
                <a:latin typeface="標楷體" pitchFamily="65" charset="-120"/>
              </a:rPr>
              <a:t>26</a:t>
            </a:r>
            <a:r>
              <a:rPr lang="zh-TW" altLang="en-US" dirty="0" smtClean="0">
                <a:latin typeface="標楷體" pitchFamily="65" charset="-120"/>
              </a:rPr>
              <a:t>日公布</a:t>
            </a:r>
            <a:endParaRPr lang="en-US" altLang="zh-TW" dirty="0" smtClean="0">
              <a:latin typeface="標楷體" pitchFamily="65" charset="-120"/>
            </a:endParaRPr>
          </a:p>
          <a:p>
            <a:pPr lvl="1" eaLnBrk="1" hangingPunct="1"/>
            <a:r>
              <a:rPr lang="en-US" altLang="zh-TW" dirty="0" smtClean="0">
                <a:latin typeface="標楷體" pitchFamily="65" charset="-120"/>
              </a:rPr>
              <a:t>104</a:t>
            </a:r>
            <a:r>
              <a:rPr lang="zh-TW" altLang="en-US" dirty="0" smtClean="0">
                <a:latin typeface="標楷體" pitchFamily="65" charset="-120"/>
              </a:rPr>
              <a:t>年</a:t>
            </a:r>
            <a:r>
              <a:rPr lang="en-US" altLang="zh-TW" dirty="0" smtClean="0">
                <a:latin typeface="標楷體" pitchFamily="65" charset="-120"/>
              </a:rPr>
              <a:t>12</a:t>
            </a:r>
            <a:r>
              <a:rPr lang="zh-TW" altLang="en-US" dirty="0" smtClean="0">
                <a:latin typeface="標楷體" pitchFamily="65" charset="-120"/>
              </a:rPr>
              <a:t>月</a:t>
            </a:r>
            <a:r>
              <a:rPr lang="en-US" altLang="zh-TW" dirty="0" smtClean="0">
                <a:latin typeface="標楷體" pitchFamily="65" charset="-120"/>
              </a:rPr>
              <a:t>15</a:t>
            </a:r>
            <a:r>
              <a:rPr lang="zh-TW" altLang="en-US" dirty="0" smtClean="0">
                <a:latin typeface="標楷體" pitchFamily="65" charset="-120"/>
              </a:rPr>
              <a:t>日</a:t>
            </a:r>
            <a:r>
              <a:rPr lang="zh-TW" altLang="en-US" dirty="0">
                <a:latin typeface="標楷體" pitchFamily="65" charset="-120"/>
              </a:rPr>
              <a:t>修正</a:t>
            </a:r>
            <a:r>
              <a:rPr lang="zh-TW" altLang="en-US" dirty="0" smtClean="0">
                <a:latin typeface="標楷體" pitchFamily="65" charset="-120"/>
              </a:rPr>
              <a:t>，</a:t>
            </a:r>
            <a:r>
              <a:rPr lang="en-US" altLang="zh-TW" dirty="0" smtClean="0">
                <a:latin typeface="標楷體" pitchFamily="65" charset="-120"/>
              </a:rPr>
              <a:t>12</a:t>
            </a:r>
            <a:r>
              <a:rPr lang="zh-TW" altLang="en-US" dirty="0" smtClean="0">
                <a:latin typeface="標楷體" pitchFamily="65" charset="-120"/>
              </a:rPr>
              <a:t>月</a:t>
            </a:r>
            <a:r>
              <a:rPr lang="en-US" altLang="zh-TW" dirty="0" smtClean="0">
                <a:latin typeface="標楷體" pitchFamily="65" charset="-120"/>
              </a:rPr>
              <a:t>30</a:t>
            </a:r>
            <a:r>
              <a:rPr lang="zh-TW" altLang="en-US" dirty="0" smtClean="0">
                <a:latin typeface="標楷體" pitchFamily="65" charset="-120"/>
              </a:rPr>
              <a:t>日公布</a:t>
            </a:r>
            <a:endParaRPr lang="en-US" altLang="zh-TW" dirty="0" smtClean="0">
              <a:latin typeface="標楷體" pitchFamily="65" charset="-120"/>
            </a:endParaRPr>
          </a:p>
          <a:p>
            <a:pPr lvl="1" eaLnBrk="1" hangingPunct="1"/>
            <a:r>
              <a:rPr lang="en-US" altLang="zh-TW" dirty="0" smtClean="0">
                <a:latin typeface="標楷體" pitchFamily="65" charset="-120"/>
              </a:rPr>
              <a:t>105</a:t>
            </a:r>
            <a:r>
              <a:rPr lang="zh-TW" altLang="en-US" dirty="0" smtClean="0">
                <a:latin typeface="標楷體" pitchFamily="65" charset="-120"/>
              </a:rPr>
              <a:t>年</a:t>
            </a:r>
            <a:r>
              <a:rPr lang="en-US" altLang="zh-TW" dirty="0" smtClean="0">
                <a:latin typeface="標楷體" pitchFamily="65" charset="-120"/>
              </a:rPr>
              <a:t>3</a:t>
            </a:r>
            <a:r>
              <a:rPr lang="zh-TW" altLang="en-US" dirty="0" smtClean="0">
                <a:latin typeface="標楷體" pitchFamily="65" charset="-120"/>
              </a:rPr>
              <a:t>月</a:t>
            </a:r>
            <a:r>
              <a:rPr lang="en-US" altLang="zh-TW" dirty="0" smtClean="0">
                <a:latin typeface="標楷體" pitchFamily="65" charset="-120"/>
              </a:rPr>
              <a:t>15</a:t>
            </a:r>
            <a:r>
              <a:rPr lang="zh-TW" altLang="en-US" dirty="0" smtClean="0">
                <a:latin typeface="標楷體" pitchFamily="65" charset="-120"/>
              </a:rPr>
              <a:t>日施行</a:t>
            </a:r>
            <a:endParaRPr lang="en-US" altLang="zh-TW" dirty="0" smtClean="0">
              <a:latin typeface="標楷體" pitchFamily="65" charset="-120"/>
            </a:endParaRPr>
          </a:p>
          <a:p>
            <a:pPr lvl="1" eaLnBrk="1" hangingPunct="1"/>
            <a:r>
              <a:rPr lang="zh-TW" altLang="en-US" dirty="0" smtClean="0">
                <a:latin typeface="標楷體" pitchFamily="65" charset="-120"/>
              </a:rPr>
              <a:t>不受個資法限制</a:t>
            </a:r>
            <a:r>
              <a:rPr lang="en-US" altLang="zh-TW" dirty="0" smtClean="0">
                <a:latin typeface="標楷體" pitchFamily="65" charset="-120"/>
              </a:rPr>
              <a:t>: </a:t>
            </a:r>
            <a:r>
              <a:rPr lang="zh-TW" altLang="en-US" dirty="0" smtClean="0">
                <a:latin typeface="標楷體" pitchFamily="65" charset="-120"/>
              </a:rPr>
              <a:t>媒體和個人、家庭使用資訊</a:t>
            </a:r>
          </a:p>
          <a:p>
            <a:pPr lvl="1" eaLnBrk="1" hangingPunct="1"/>
            <a:r>
              <a:rPr lang="zh-TW" altLang="en-US" dirty="0" smtClean="0">
                <a:latin typeface="標楷體" pitchFamily="65" charset="-120"/>
              </a:rPr>
              <a:t>共有六章五十六法條</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投影片編號版面配置區 5"/>
          <p:cNvSpPr>
            <a:spLocks noGrp="1"/>
          </p:cNvSpPr>
          <p:nvPr>
            <p:ph type="sldNum" sz="quarter" idx="12"/>
          </p:nvPr>
        </p:nvSpPr>
        <p:spPr>
          <a:noFill/>
        </p:spPr>
        <p:txBody>
          <a:bodyPr/>
          <a:lstStyle/>
          <a:p>
            <a:fld id="{2CEB4582-2602-465B-9F9B-2E656160A6F4}" type="slidenum">
              <a:rPr lang="en-US" altLang="zh-TW" smtClean="0">
                <a:ea typeface="新細明體" charset="-120"/>
              </a:rPr>
              <a:pPr/>
              <a:t>33</a:t>
            </a:fld>
            <a:endParaRPr lang="en-US" altLang="zh-TW" smtClean="0">
              <a:ea typeface="新細明體" charset="-120"/>
            </a:endParaRPr>
          </a:p>
        </p:txBody>
      </p:sp>
      <p:sp>
        <p:nvSpPr>
          <p:cNvPr id="65538" name="Rectangle 2"/>
          <p:cNvSpPr>
            <a:spLocks noGrp="1" noChangeArrowheads="1"/>
          </p:cNvSpPr>
          <p:nvPr>
            <p:ph type="title"/>
          </p:nvPr>
        </p:nvSpPr>
        <p:spPr/>
        <p:txBody>
          <a:bodyPr/>
          <a:lstStyle/>
          <a:p>
            <a:pPr eaLnBrk="1" hangingPunct="1"/>
            <a:r>
              <a:rPr lang="zh-TW" altLang="en-US" dirty="0" smtClean="0"/>
              <a:t>個人資料定義</a:t>
            </a:r>
          </a:p>
        </p:txBody>
      </p:sp>
      <p:sp>
        <p:nvSpPr>
          <p:cNvPr id="65539" name="Rectangle 3"/>
          <p:cNvSpPr>
            <a:spLocks noGrp="1" noChangeArrowheads="1"/>
          </p:cNvSpPr>
          <p:nvPr>
            <p:ph type="body" idx="1"/>
          </p:nvPr>
        </p:nvSpPr>
        <p:spPr/>
        <p:txBody>
          <a:bodyPr/>
          <a:lstStyle/>
          <a:p>
            <a:pPr eaLnBrk="1" hangingPunct="1"/>
            <a:r>
              <a:rPr lang="zh-TW" altLang="en-US" b="1" smtClean="0">
                <a:latin typeface="標楷體" pitchFamily="65" charset="-120"/>
              </a:rPr>
              <a:t>可收集部份</a:t>
            </a:r>
            <a:r>
              <a:rPr lang="zh-TW" altLang="en-US" smtClean="0">
                <a:latin typeface="標楷體" pitchFamily="65" charset="-120"/>
              </a:rPr>
              <a:t>：</a:t>
            </a:r>
          </a:p>
          <a:p>
            <a:pPr lvl="1" eaLnBrk="1" hangingPunct="1"/>
            <a:r>
              <a:rPr lang="zh-TW" altLang="en-US" smtClean="0">
                <a:latin typeface="標楷體" pitchFamily="65" charset="-120"/>
              </a:rPr>
              <a:t>姓名、出生年月日、國民身分證統一編號、護照號碼、特徵、</a:t>
            </a:r>
            <a:r>
              <a:rPr lang="zh-TW" altLang="en-US" b="1" smtClean="0">
                <a:solidFill>
                  <a:srgbClr val="003399"/>
                </a:solidFill>
                <a:latin typeface="標楷體" pitchFamily="65" charset="-120"/>
              </a:rPr>
              <a:t>指紋</a:t>
            </a:r>
            <a:r>
              <a:rPr lang="zh-TW" altLang="en-US" smtClean="0">
                <a:latin typeface="標楷體" pitchFamily="65" charset="-120"/>
              </a:rPr>
              <a:t>、婚姻、家庭、教育、職業、</a:t>
            </a:r>
            <a:r>
              <a:rPr lang="zh-TW" altLang="en-US" b="1" smtClean="0">
                <a:solidFill>
                  <a:srgbClr val="003399"/>
                </a:solidFill>
                <a:latin typeface="標楷體" pitchFamily="65" charset="-120"/>
              </a:rPr>
              <a:t>病歷</a:t>
            </a:r>
            <a:r>
              <a:rPr lang="zh-TW" altLang="en-US" smtClean="0">
                <a:latin typeface="標楷體" pitchFamily="65" charset="-120"/>
              </a:rPr>
              <a:t>、聯絡方式、財務情況、社會活動及其他得以直接或間接方式識別該個人之資料。</a:t>
            </a:r>
          </a:p>
          <a:p>
            <a:pPr eaLnBrk="1" hangingPunct="1"/>
            <a:r>
              <a:rPr lang="zh-TW" altLang="en-US" b="1" smtClean="0">
                <a:latin typeface="標楷體" pitchFamily="65" charset="-120"/>
              </a:rPr>
              <a:t>不可收集部份</a:t>
            </a:r>
            <a:r>
              <a:rPr lang="zh-TW" altLang="en-US" smtClean="0">
                <a:latin typeface="標楷體" pitchFamily="65" charset="-120"/>
              </a:rPr>
              <a:t>： </a:t>
            </a:r>
          </a:p>
          <a:p>
            <a:pPr lvl="1" eaLnBrk="1" hangingPunct="1"/>
            <a:r>
              <a:rPr lang="zh-TW" altLang="en-US" b="1" smtClean="0">
                <a:solidFill>
                  <a:srgbClr val="003399"/>
                </a:solidFill>
                <a:latin typeface="標楷體" pitchFamily="65" charset="-120"/>
              </a:rPr>
              <a:t>醫療、基因、性生活、健康檢查、犯罪前科</a:t>
            </a:r>
            <a:r>
              <a:rPr lang="zh-TW" altLang="en-US" smtClean="0">
                <a:latin typeface="標楷體" pitchFamily="65" charset="-120"/>
              </a:rPr>
              <a:t>。</a:t>
            </a:r>
            <a:r>
              <a:rPr lang="en-US" altLang="zh-TW" smtClean="0">
                <a:latin typeface="標楷體" pitchFamily="65" charset="-120"/>
              </a:rPr>
              <a:t>(</a:t>
            </a:r>
            <a:r>
              <a:rPr lang="zh-TW" altLang="en-US" b="1" smtClean="0">
                <a:solidFill>
                  <a:srgbClr val="FF0000"/>
                </a:solidFill>
                <a:latin typeface="標楷體" pitchFamily="65" charset="-120"/>
              </a:rPr>
              <a:t>電腦處理個人資料保護法未定義此部份</a:t>
            </a:r>
            <a:r>
              <a:rPr lang="en-US" altLang="zh-TW" smtClean="0">
                <a:latin typeface="標楷體" pitchFamily="65" charset="-120"/>
              </a:rPr>
              <a:t>)</a:t>
            </a:r>
          </a:p>
        </p:txBody>
      </p:sp>
      <p:sp>
        <p:nvSpPr>
          <p:cNvPr id="65540" name="Text Box 4"/>
          <p:cNvSpPr txBox="1">
            <a:spLocks noChangeArrowheads="1"/>
          </p:cNvSpPr>
          <p:nvPr/>
        </p:nvSpPr>
        <p:spPr bwMode="auto">
          <a:xfrm>
            <a:off x="5508625" y="5805488"/>
            <a:ext cx="2813050" cy="366712"/>
          </a:xfrm>
          <a:prstGeom prst="rect">
            <a:avLst/>
          </a:prstGeom>
          <a:noFill/>
          <a:ln w="9525">
            <a:noFill/>
            <a:miter lim="800000"/>
            <a:headEnd/>
            <a:tailEnd/>
          </a:ln>
        </p:spPr>
        <p:txBody>
          <a:bodyPr wrap="none">
            <a:spAutoFit/>
          </a:bodyPr>
          <a:lstStyle/>
          <a:p>
            <a:r>
              <a:rPr lang="en-US" altLang="zh-TW">
                <a:solidFill>
                  <a:schemeClr val="folHlink"/>
                </a:solidFill>
                <a:latin typeface="標楷體" pitchFamily="65" charset="-120"/>
                <a:ea typeface="標楷體" pitchFamily="65" charset="-120"/>
              </a:rPr>
              <a:t>【</a:t>
            </a:r>
            <a:r>
              <a:rPr lang="zh-TW" altLang="en-US">
                <a:solidFill>
                  <a:schemeClr val="folHlink"/>
                </a:solidFill>
                <a:latin typeface="標楷體" pitchFamily="65" charset="-120"/>
                <a:ea typeface="標楷體" pitchFamily="65" charset="-120"/>
              </a:rPr>
              <a:t>個人資料保護法第</a:t>
            </a:r>
            <a:r>
              <a:rPr lang="en-US" altLang="zh-TW">
                <a:solidFill>
                  <a:schemeClr val="folHlink"/>
                </a:solidFill>
                <a:latin typeface="標楷體" pitchFamily="65" charset="-120"/>
                <a:ea typeface="標楷體" pitchFamily="65" charset="-120"/>
              </a:rPr>
              <a:t>2</a:t>
            </a:r>
            <a:r>
              <a:rPr lang="zh-TW" altLang="en-US">
                <a:solidFill>
                  <a:schemeClr val="folHlink"/>
                </a:solidFill>
                <a:latin typeface="標楷體" pitchFamily="65" charset="-120"/>
                <a:ea typeface="標楷體" pitchFamily="65" charset="-120"/>
              </a:rPr>
              <a:t>條</a:t>
            </a:r>
            <a:r>
              <a:rPr lang="en-US" altLang="zh-TW">
                <a:solidFill>
                  <a:schemeClr val="folHlink"/>
                </a:solidFill>
                <a:latin typeface="標楷體" pitchFamily="65" charset="-120"/>
                <a:ea typeface="標楷體" pitchFamily="65" charset="-120"/>
              </a:rPr>
              <a:t>】</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zh-TW" altLang="en-US" smtClean="0"/>
              <a:t>個資法 </a:t>
            </a:r>
            <a:r>
              <a:rPr lang="en-US" altLang="zh-TW" smtClean="0"/>
              <a:t>v.s.</a:t>
            </a:r>
            <a:r>
              <a:rPr lang="zh-TW" altLang="en-US" smtClean="0"/>
              <a:t>電腦處理個資法</a:t>
            </a:r>
          </a:p>
        </p:txBody>
      </p:sp>
      <p:sp>
        <p:nvSpPr>
          <p:cNvPr id="72707" name="Rectangle 3"/>
          <p:cNvSpPr>
            <a:spLocks noGrp="1" noChangeArrowheads="1"/>
          </p:cNvSpPr>
          <p:nvPr>
            <p:ph type="body" idx="1"/>
          </p:nvPr>
        </p:nvSpPr>
        <p:spPr/>
        <p:txBody>
          <a:bodyPr/>
          <a:lstStyle/>
          <a:p>
            <a:r>
              <a:rPr lang="zh-TW" altLang="en-US" smtClean="0"/>
              <a:t>個資不再只限制電子資料</a:t>
            </a:r>
          </a:p>
          <a:p>
            <a:pPr lvl="1"/>
            <a:r>
              <a:rPr lang="zh-TW" altLang="en-US" smtClean="0"/>
              <a:t>電子資料</a:t>
            </a:r>
          </a:p>
          <a:p>
            <a:pPr lvl="1"/>
            <a:r>
              <a:rPr lang="zh-TW" altLang="en-US" smtClean="0"/>
              <a:t>非電子資料</a:t>
            </a:r>
          </a:p>
          <a:p>
            <a:r>
              <a:rPr lang="zh-TW" altLang="en-US" smtClean="0"/>
              <a:t>個資定義範圍更廣</a:t>
            </a:r>
          </a:p>
          <a:p>
            <a:pPr lvl="1"/>
            <a:r>
              <a:rPr lang="zh-TW" altLang="en-US" smtClean="0"/>
              <a:t>醫療、基因、性生活、健康檢查、犯罪前科。</a:t>
            </a:r>
          </a:p>
          <a:p>
            <a:r>
              <a:rPr lang="zh-TW" altLang="en-US" smtClean="0"/>
              <a:t>損害賠償調整，刑罰加重 </a:t>
            </a:r>
          </a:p>
          <a:p>
            <a:endParaRPr lang="zh-TW" altLang="en-US"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醫療安全政策</a:t>
            </a:r>
            <a:r>
              <a:rPr lang="en-US" altLang="zh-TW" dirty="0"/>
              <a:t>- </a:t>
            </a:r>
            <a:r>
              <a:rPr lang="en-US" altLang="zh-TW" dirty="0" smtClean="0"/>
              <a:t>HIPPA</a:t>
            </a:r>
            <a:endParaRPr lang="zh-TW" altLang="en-US" dirty="0"/>
          </a:p>
        </p:txBody>
      </p:sp>
      <p:sp>
        <p:nvSpPr>
          <p:cNvPr id="3" name="內容版面配置區 2"/>
          <p:cNvSpPr>
            <a:spLocks noGrp="1"/>
          </p:cNvSpPr>
          <p:nvPr>
            <p:ph idx="1"/>
          </p:nvPr>
        </p:nvSpPr>
        <p:spPr/>
        <p:txBody>
          <a:bodyPr/>
          <a:lstStyle/>
          <a:p>
            <a:pPr eaLnBrk="1" hangingPunct="1">
              <a:lnSpc>
                <a:spcPct val="80000"/>
              </a:lnSpc>
            </a:pPr>
            <a:r>
              <a:rPr lang="en-US" altLang="zh-TW" sz="2600" dirty="0"/>
              <a:t>HIPAA (Health Insurance Portability and Accountability</a:t>
            </a:r>
            <a:r>
              <a:rPr lang="zh-TW" altLang="en-US" sz="2600" dirty="0"/>
              <a:t>，聯邦健康保險法案，又稱健康保險可攜性和責任性法案</a:t>
            </a:r>
            <a:r>
              <a:rPr lang="zh-TW" altLang="en-US" sz="2600" dirty="0" smtClean="0"/>
              <a:t>，</a:t>
            </a:r>
            <a:r>
              <a:rPr lang="zh-TW" altLang="en-US" sz="2600" dirty="0"/>
              <a:t> </a:t>
            </a:r>
            <a:r>
              <a:rPr lang="en-US" altLang="zh-TW" sz="2600" dirty="0" smtClean="0"/>
              <a:t>1996</a:t>
            </a:r>
            <a:r>
              <a:rPr lang="zh-TW" altLang="en-US" sz="2600" dirty="0" smtClean="0"/>
              <a:t>年</a:t>
            </a:r>
            <a:r>
              <a:rPr lang="en-US" altLang="zh-TW" sz="2600" dirty="0" smtClean="0"/>
              <a:t>)</a:t>
            </a:r>
            <a:r>
              <a:rPr lang="zh-TW" altLang="en-US" sz="2600" dirty="0" smtClean="0"/>
              <a:t> ，主要規範</a:t>
            </a:r>
            <a:r>
              <a:rPr lang="zh-TW" altLang="en-US" sz="2600" dirty="0" smtClean="0">
                <a:latin typeface="新細明體"/>
                <a:ea typeface="新細明體"/>
              </a:rPr>
              <a:t>：</a:t>
            </a:r>
            <a:endParaRPr lang="en-US" altLang="zh-TW" sz="2600" dirty="0" smtClean="0"/>
          </a:p>
          <a:p>
            <a:pPr lvl="1" eaLnBrk="1" hangingPunct="1">
              <a:lnSpc>
                <a:spcPct val="80000"/>
              </a:lnSpc>
            </a:pPr>
            <a:r>
              <a:rPr lang="zh-TW" altLang="en-US" sz="2300" dirty="0" smtClean="0">
                <a:cs typeface="+mn-cs"/>
              </a:rPr>
              <a:t>醫療資訊應用</a:t>
            </a:r>
            <a:endParaRPr lang="en-US" altLang="zh-TW" sz="2300" dirty="0" smtClean="0">
              <a:cs typeface="+mn-cs"/>
            </a:endParaRPr>
          </a:p>
          <a:p>
            <a:pPr lvl="1" eaLnBrk="1" hangingPunct="1">
              <a:lnSpc>
                <a:spcPct val="80000"/>
              </a:lnSpc>
            </a:pPr>
            <a:r>
              <a:rPr lang="zh-TW" altLang="en-US" sz="2300" dirty="0" smtClean="0">
                <a:cs typeface="+mn-cs"/>
              </a:rPr>
              <a:t>病患隱私權</a:t>
            </a:r>
            <a:endParaRPr lang="en-US" altLang="zh-TW" sz="2300" dirty="0" smtClean="0">
              <a:cs typeface="+mn-cs"/>
            </a:endParaRPr>
          </a:p>
          <a:p>
            <a:pPr lvl="1" eaLnBrk="1" hangingPunct="1">
              <a:lnSpc>
                <a:spcPct val="80000"/>
              </a:lnSpc>
            </a:pPr>
            <a:endParaRPr lang="zh-TW" altLang="en-US" sz="2600" dirty="0">
              <a:cs typeface="+mn-cs"/>
            </a:endParaRPr>
          </a:p>
          <a:p>
            <a:pPr eaLnBrk="1" hangingPunct="1">
              <a:lnSpc>
                <a:spcPct val="80000"/>
              </a:lnSpc>
            </a:pPr>
            <a:r>
              <a:rPr lang="zh-TW" altLang="en-US" sz="2600" dirty="0" smtClean="0"/>
              <a:t>適用於所有</a:t>
            </a:r>
            <a:r>
              <a:rPr lang="zh-TW" altLang="en-US" sz="2600" dirty="0"/>
              <a:t>醫療體系中的機構，</a:t>
            </a:r>
            <a:r>
              <a:rPr lang="zh-TW" altLang="en-US" sz="2600" dirty="0" smtClean="0"/>
              <a:t>包括</a:t>
            </a:r>
            <a:r>
              <a:rPr lang="zh-TW" altLang="en-US" sz="2600" dirty="0" smtClean="0">
                <a:latin typeface="新細明體"/>
                <a:ea typeface="新細明體"/>
              </a:rPr>
              <a:t>：</a:t>
            </a:r>
            <a:endParaRPr lang="en-US" altLang="zh-TW" sz="2600" dirty="0"/>
          </a:p>
          <a:p>
            <a:pPr lvl="1" eaLnBrk="1" hangingPunct="1">
              <a:lnSpc>
                <a:spcPct val="80000"/>
              </a:lnSpc>
            </a:pPr>
            <a:r>
              <a:rPr lang="zh-TW" altLang="en-US" sz="2300" dirty="0">
                <a:cs typeface="+mn-cs"/>
              </a:rPr>
              <a:t>保險業者、</a:t>
            </a:r>
            <a:endParaRPr lang="en-US" altLang="zh-TW" sz="2300" dirty="0">
              <a:cs typeface="+mn-cs"/>
            </a:endParaRPr>
          </a:p>
          <a:p>
            <a:pPr lvl="1" eaLnBrk="1" hangingPunct="1">
              <a:lnSpc>
                <a:spcPct val="80000"/>
              </a:lnSpc>
            </a:pPr>
            <a:r>
              <a:rPr lang="zh-TW" altLang="en-US" sz="2300" dirty="0">
                <a:cs typeface="+mn-cs"/>
              </a:rPr>
              <a:t>醫療提供者、</a:t>
            </a:r>
            <a:endParaRPr lang="en-US" altLang="zh-TW" sz="2300" dirty="0">
              <a:cs typeface="+mn-cs"/>
            </a:endParaRPr>
          </a:p>
          <a:p>
            <a:pPr lvl="1" eaLnBrk="1" hangingPunct="1">
              <a:lnSpc>
                <a:spcPct val="80000"/>
              </a:lnSpc>
            </a:pPr>
            <a:r>
              <a:rPr lang="zh-TW" altLang="en-US" sz="2300" dirty="0">
                <a:cs typeface="+mn-cs"/>
              </a:rPr>
              <a:t>雇主</a:t>
            </a:r>
            <a:r>
              <a:rPr lang="zh-TW" altLang="en-US" sz="2300" dirty="0" smtClean="0">
                <a:cs typeface="+mn-cs"/>
              </a:rPr>
              <a:t>、</a:t>
            </a:r>
            <a:endParaRPr lang="en-US" altLang="zh-TW" sz="2300" dirty="0" smtClean="0">
              <a:cs typeface="+mn-cs"/>
            </a:endParaRPr>
          </a:p>
          <a:p>
            <a:pPr lvl="1" eaLnBrk="1" hangingPunct="1">
              <a:lnSpc>
                <a:spcPct val="80000"/>
              </a:lnSpc>
            </a:pPr>
            <a:r>
              <a:rPr lang="zh-TW" altLang="en-US" sz="2300" dirty="0" smtClean="0">
                <a:cs typeface="+mn-cs"/>
              </a:rPr>
              <a:t>健康</a:t>
            </a:r>
            <a:r>
              <a:rPr lang="zh-TW" altLang="en-US" sz="2300" dirty="0">
                <a:cs typeface="+mn-cs"/>
              </a:rPr>
              <a:t>計畫</a:t>
            </a:r>
            <a:r>
              <a:rPr lang="zh-TW" altLang="en-US" sz="2300" dirty="0" smtClean="0">
                <a:cs typeface="+mn-cs"/>
              </a:rPr>
              <a:t>機構</a:t>
            </a:r>
            <a:endParaRPr lang="zh-TW" altLang="en-US" sz="2300" dirty="0">
              <a:cs typeface="+mn-cs"/>
            </a:endParaRPr>
          </a:p>
        </p:txBody>
      </p:sp>
      <p:sp>
        <p:nvSpPr>
          <p:cNvPr id="4" name="投影片編號版面配置區 3"/>
          <p:cNvSpPr>
            <a:spLocks noGrp="1"/>
          </p:cNvSpPr>
          <p:nvPr>
            <p:ph type="sldNum" sz="quarter" idx="12"/>
          </p:nvPr>
        </p:nvSpPr>
        <p:spPr/>
        <p:txBody>
          <a:bodyPr/>
          <a:lstStyle/>
          <a:p>
            <a:pPr>
              <a:defRPr/>
            </a:pPr>
            <a:fld id="{035D04EA-0EAC-42EE-96DE-F3972B3EB884}" type="slidenum">
              <a:rPr lang="en-US" altLang="zh-TW" smtClean="0"/>
              <a:pPr>
                <a:defRPr/>
              </a:pPr>
              <a:t>35</a:t>
            </a:fld>
            <a:endParaRPr lang="en-US" altLang="zh-TW"/>
          </a:p>
        </p:txBody>
      </p:sp>
    </p:spTree>
    <p:extLst>
      <p:ext uri="{BB962C8B-B14F-4D97-AF65-F5344CB8AC3E}">
        <p14:creationId xmlns:p14="http://schemas.microsoft.com/office/powerpoint/2010/main" val="41684915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HIPAA</a:t>
            </a:r>
            <a:r>
              <a:rPr lang="zh-TW" altLang="en-US" dirty="0" smtClean="0"/>
              <a:t>主要目標</a:t>
            </a:r>
            <a:endParaRPr lang="zh-TW" altLang="en-US" dirty="0"/>
          </a:p>
        </p:txBody>
      </p:sp>
      <p:sp>
        <p:nvSpPr>
          <p:cNvPr id="3" name="內容版面配置區 2"/>
          <p:cNvSpPr>
            <a:spLocks noGrp="1"/>
          </p:cNvSpPr>
          <p:nvPr>
            <p:ph idx="1"/>
          </p:nvPr>
        </p:nvSpPr>
        <p:spPr/>
        <p:txBody>
          <a:bodyPr/>
          <a:lstStyle/>
          <a:p>
            <a:pPr>
              <a:lnSpc>
                <a:spcPct val="90000"/>
              </a:lnSpc>
            </a:pPr>
            <a:r>
              <a:rPr lang="zh-TW" altLang="en-US" dirty="0" smtClean="0"/>
              <a:t>健康</a:t>
            </a:r>
            <a:r>
              <a:rPr lang="zh-TW" altLang="en-US" dirty="0"/>
              <a:t>保險之</a:t>
            </a:r>
            <a:r>
              <a:rPr lang="zh-TW" altLang="en-US" dirty="0" smtClean="0"/>
              <a:t>保障</a:t>
            </a:r>
            <a:endParaRPr lang="en-US" altLang="zh-TW" dirty="0"/>
          </a:p>
          <a:p>
            <a:pPr lvl="1">
              <a:lnSpc>
                <a:spcPct val="90000"/>
              </a:lnSpc>
            </a:pPr>
            <a:r>
              <a:rPr lang="zh-TW" altLang="en-US" dirty="0" smtClean="0"/>
              <a:t>確立</a:t>
            </a:r>
            <a:r>
              <a:rPr lang="zh-TW" altLang="en-US" dirty="0"/>
              <a:t>以電子資料處理健康保險的</a:t>
            </a:r>
            <a:r>
              <a:rPr lang="zh-TW" altLang="en-US" b="1" dirty="0">
                <a:solidFill>
                  <a:srgbClr val="0000FF"/>
                </a:solidFill>
              </a:rPr>
              <a:t>正當性</a:t>
            </a:r>
            <a:r>
              <a:rPr lang="zh-TW" altLang="en-US" dirty="0"/>
              <a:t>及</a:t>
            </a:r>
            <a:r>
              <a:rPr lang="zh-TW" altLang="en-US" b="1" dirty="0" smtClean="0">
                <a:solidFill>
                  <a:srgbClr val="0000FF"/>
                </a:solidFill>
              </a:rPr>
              <a:t>合法性</a:t>
            </a:r>
            <a:endParaRPr lang="en-US" altLang="zh-TW" b="1" dirty="0" smtClean="0">
              <a:solidFill>
                <a:srgbClr val="0000FF"/>
              </a:solidFill>
            </a:endParaRPr>
          </a:p>
          <a:p>
            <a:pPr>
              <a:lnSpc>
                <a:spcPct val="90000"/>
              </a:lnSpc>
            </a:pPr>
            <a:r>
              <a:rPr lang="zh-TW" altLang="en-US" sz="3200" dirty="0" smtClean="0"/>
              <a:t>降低</a:t>
            </a:r>
            <a:r>
              <a:rPr lang="zh-TW" altLang="en-US" sz="3200" dirty="0"/>
              <a:t>資料之偽造與</a:t>
            </a:r>
            <a:r>
              <a:rPr lang="zh-TW" altLang="en-US" sz="3200" dirty="0" smtClean="0"/>
              <a:t>濫用</a:t>
            </a:r>
            <a:endParaRPr lang="en-US" altLang="zh-TW" dirty="0"/>
          </a:p>
          <a:p>
            <a:pPr lvl="1">
              <a:lnSpc>
                <a:spcPct val="90000"/>
              </a:lnSpc>
            </a:pPr>
            <a:r>
              <a:rPr lang="zh-TW" altLang="en-US" sz="2700" dirty="0" smtClean="0"/>
              <a:t>加強</a:t>
            </a:r>
            <a:r>
              <a:rPr lang="zh-TW" altLang="en-US" sz="2700" dirty="0"/>
              <a:t>電子資料的防拷規章，明定電子資料的使用法則</a:t>
            </a:r>
            <a:r>
              <a:rPr lang="zh-TW" altLang="en-US" sz="2700" dirty="0" smtClean="0"/>
              <a:t>。</a:t>
            </a:r>
            <a:endParaRPr lang="en-US" altLang="zh-TW" sz="2700" dirty="0" smtClean="0"/>
          </a:p>
          <a:p>
            <a:pPr>
              <a:lnSpc>
                <a:spcPct val="90000"/>
              </a:lnSpc>
            </a:pPr>
            <a:r>
              <a:rPr lang="zh-TW" altLang="en-US" sz="3200" dirty="0" smtClean="0"/>
              <a:t>簡化</a:t>
            </a:r>
            <a:r>
              <a:rPr lang="zh-TW" altLang="en-US" sz="3200" dirty="0"/>
              <a:t>行政</a:t>
            </a:r>
            <a:r>
              <a:rPr lang="zh-TW" altLang="en-US" sz="3200" dirty="0" smtClean="0"/>
              <a:t>事務</a:t>
            </a:r>
            <a:endParaRPr lang="en-US" altLang="zh-TW" sz="3200" dirty="0" smtClean="0"/>
          </a:p>
          <a:p>
            <a:pPr lvl="1">
              <a:lnSpc>
                <a:spcPct val="90000"/>
              </a:lnSpc>
            </a:pPr>
            <a:r>
              <a:rPr lang="zh-TW" altLang="en-US" sz="2700" dirty="0" smtClean="0"/>
              <a:t>經由</a:t>
            </a:r>
            <a:r>
              <a:rPr lang="zh-TW" altLang="en-US" sz="2700" dirty="0"/>
              <a:t>電子資料交換的特性，縮短業務處理的</a:t>
            </a:r>
            <a:r>
              <a:rPr lang="zh-TW" altLang="en-US" sz="2700" dirty="0" smtClean="0"/>
              <a:t>時間</a:t>
            </a:r>
            <a:endParaRPr lang="en-US" altLang="zh-TW" sz="2700" dirty="0" smtClean="0"/>
          </a:p>
          <a:p>
            <a:pPr>
              <a:lnSpc>
                <a:spcPct val="90000"/>
              </a:lnSpc>
            </a:pPr>
            <a:r>
              <a:rPr lang="zh-TW" altLang="en-US" sz="3200" dirty="0" smtClean="0"/>
              <a:t>病患</a:t>
            </a:r>
            <a:r>
              <a:rPr lang="zh-TW" altLang="en-US" sz="3200" dirty="0"/>
              <a:t>資料的</a:t>
            </a:r>
            <a:r>
              <a:rPr lang="zh-TW" altLang="en-US" sz="3200" dirty="0" smtClean="0"/>
              <a:t>保護</a:t>
            </a:r>
            <a:endParaRPr lang="en-US" altLang="zh-TW" sz="3200" dirty="0" smtClean="0"/>
          </a:p>
          <a:p>
            <a:pPr lvl="1">
              <a:lnSpc>
                <a:spcPct val="90000"/>
              </a:lnSpc>
            </a:pPr>
            <a:r>
              <a:rPr lang="zh-TW" altLang="en-US" sz="2700" dirty="0" smtClean="0"/>
              <a:t>以</a:t>
            </a:r>
            <a:r>
              <a:rPr lang="zh-TW" altLang="en-US" sz="2700" dirty="0"/>
              <a:t>法令輔助病患資料的</a:t>
            </a:r>
            <a:r>
              <a:rPr lang="zh-TW" altLang="en-US" sz="2700" b="1" dirty="0">
                <a:solidFill>
                  <a:srgbClr val="0000FF"/>
                </a:solidFill>
              </a:rPr>
              <a:t>安全性</a:t>
            </a:r>
            <a:r>
              <a:rPr lang="zh-TW" altLang="en-US" sz="2700" dirty="0"/>
              <a:t>及</a:t>
            </a:r>
            <a:r>
              <a:rPr lang="zh-TW" altLang="en-US" sz="2700" b="1" dirty="0">
                <a:solidFill>
                  <a:srgbClr val="0000FF"/>
                </a:solidFill>
              </a:rPr>
              <a:t>保密性</a:t>
            </a:r>
            <a:r>
              <a:rPr lang="zh-TW" altLang="en-US" sz="2700" dirty="0" smtClean="0"/>
              <a:t>。</a:t>
            </a:r>
            <a:endParaRPr lang="zh-TW" altLang="en-US" sz="2700" dirty="0"/>
          </a:p>
        </p:txBody>
      </p:sp>
      <p:sp>
        <p:nvSpPr>
          <p:cNvPr id="4" name="投影片編號版面配置區 3"/>
          <p:cNvSpPr>
            <a:spLocks noGrp="1"/>
          </p:cNvSpPr>
          <p:nvPr>
            <p:ph type="sldNum" sz="quarter" idx="12"/>
          </p:nvPr>
        </p:nvSpPr>
        <p:spPr/>
        <p:txBody>
          <a:bodyPr/>
          <a:lstStyle/>
          <a:p>
            <a:pPr>
              <a:defRPr/>
            </a:pPr>
            <a:fld id="{035D04EA-0EAC-42EE-96DE-F3972B3EB884}" type="slidenum">
              <a:rPr lang="en-US" altLang="zh-TW" smtClean="0"/>
              <a:pPr>
                <a:defRPr/>
              </a:pPr>
              <a:t>36</a:t>
            </a:fld>
            <a:endParaRPr lang="en-US" altLang="zh-TW"/>
          </a:p>
        </p:txBody>
      </p:sp>
    </p:spTree>
    <p:extLst>
      <p:ext uri="{BB962C8B-B14F-4D97-AF65-F5344CB8AC3E}">
        <p14:creationId xmlns:p14="http://schemas.microsoft.com/office/powerpoint/2010/main" val="20222160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HIPAA</a:t>
            </a:r>
            <a:r>
              <a:rPr lang="zh-TW" altLang="en-US" dirty="0" smtClean="0"/>
              <a:t>安全規範</a:t>
            </a:r>
            <a:endParaRPr lang="zh-TW" altLang="en-US" dirty="0"/>
          </a:p>
        </p:txBody>
      </p:sp>
      <p:sp>
        <p:nvSpPr>
          <p:cNvPr id="3" name="內容版面配置區 2"/>
          <p:cNvSpPr>
            <a:spLocks noGrp="1"/>
          </p:cNvSpPr>
          <p:nvPr>
            <p:ph idx="1"/>
          </p:nvPr>
        </p:nvSpPr>
        <p:spPr/>
        <p:txBody>
          <a:bodyPr/>
          <a:lstStyle/>
          <a:p>
            <a:pPr lvl="0"/>
            <a:r>
              <a:rPr lang="zh-TW" altLang="zh-TW" dirty="0" smtClean="0">
                <a:latin typeface="Times New Roman" pitchFamily="18" charset="0"/>
                <a:cs typeface="Times New Roman" pitchFamily="18" charset="0"/>
              </a:rPr>
              <a:t>病患</a:t>
            </a:r>
            <a:r>
              <a:rPr lang="zh-TW" altLang="zh-TW" dirty="0">
                <a:latin typeface="Times New Roman" pitchFamily="18" charset="0"/>
                <a:cs typeface="Times New Roman" pitchFamily="18" charset="0"/>
              </a:rPr>
              <a:t>知的原則</a:t>
            </a:r>
            <a:r>
              <a:rPr lang="en-US" altLang="zh-TW" dirty="0">
                <a:latin typeface="Times New Roman" pitchFamily="18" charset="0"/>
                <a:cs typeface="Times New Roman" pitchFamily="18" charset="0"/>
              </a:rPr>
              <a:t>(Patients’ Understanding</a:t>
            </a:r>
            <a:r>
              <a:rPr lang="en-US" altLang="zh-TW" dirty="0" smtClean="0">
                <a:latin typeface="Times New Roman" pitchFamily="18" charset="0"/>
                <a:cs typeface="Times New Roman" pitchFamily="18" charset="0"/>
              </a:rPr>
              <a:t>)</a:t>
            </a:r>
            <a:endParaRPr lang="zh-TW" altLang="zh-TW" dirty="0">
              <a:latin typeface="Times New Roman" pitchFamily="18" charset="0"/>
              <a:cs typeface="Times New Roman" pitchFamily="18" charset="0"/>
            </a:endParaRPr>
          </a:p>
          <a:p>
            <a:pPr lvl="0"/>
            <a:r>
              <a:rPr lang="zh-TW" altLang="zh-TW" dirty="0">
                <a:latin typeface="Times New Roman" pitchFamily="18" charset="0"/>
                <a:cs typeface="Times New Roman" pitchFamily="18" charset="0"/>
              </a:rPr>
              <a:t>資訊保密性</a:t>
            </a:r>
            <a:r>
              <a:rPr lang="en-US" altLang="zh-TW" dirty="0">
                <a:latin typeface="Times New Roman" pitchFamily="18" charset="0"/>
                <a:cs typeface="Times New Roman" pitchFamily="18" charset="0"/>
              </a:rPr>
              <a:t>(Confidentiality</a:t>
            </a:r>
            <a:r>
              <a:rPr lang="en-US" altLang="zh-TW" dirty="0" smtClean="0">
                <a:latin typeface="Times New Roman" pitchFamily="18" charset="0"/>
                <a:cs typeface="Times New Roman" pitchFamily="18" charset="0"/>
              </a:rPr>
              <a:t>)</a:t>
            </a:r>
            <a:endParaRPr lang="zh-TW" altLang="zh-TW" dirty="0">
              <a:latin typeface="Times New Roman" pitchFamily="18" charset="0"/>
              <a:cs typeface="Times New Roman" pitchFamily="18" charset="0"/>
            </a:endParaRPr>
          </a:p>
          <a:p>
            <a:pPr lvl="0"/>
            <a:r>
              <a:rPr lang="zh-TW" altLang="zh-TW" dirty="0">
                <a:latin typeface="Times New Roman" pitchFamily="18" charset="0"/>
                <a:cs typeface="Times New Roman" pitchFamily="18" charset="0"/>
              </a:rPr>
              <a:t>病患控制權</a:t>
            </a:r>
            <a:r>
              <a:rPr lang="en-US" altLang="zh-TW" dirty="0">
                <a:latin typeface="Times New Roman" pitchFamily="18" charset="0"/>
                <a:cs typeface="Times New Roman" pitchFamily="18" charset="0"/>
              </a:rPr>
              <a:t>(Patients’ Control</a:t>
            </a:r>
            <a:r>
              <a:rPr lang="en-US" altLang="zh-TW" dirty="0" smtClean="0">
                <a:latin typeface="Times New Roman" pitchFamily="18" charset="0"/>
                <a:cs typeface="Times New Roman" pitchFamily="18" charset="0"/>
              </a:rPr>
              <a:t>)</a:t>
            </a:r>
            <a:endParaRPr lang="zh-TW" altLang="zh-TW" dirty="0">
              <a:latin typeface="Times New Roman" pitchFamily="18" charset="0"/>
              <a:cs typeface="Times New Roman" pitchFamily="18" charset="0"/>
            </a:endParaRPr>
          </a:p>
          <a:p>
            <a:pPr lvl="0"/>
            <a:r>
              <a:rPr lang="zh-TW" altLang="zh-TW" dirty="0">
                <a:latin typeface="Times New Roman" pitchFamily="18" charset="0"/>
                <a:cs typeface="Times New Roman" pitchFamily="18" charset="0"/>
              </a:rPr>
              <a:t>資訊完整性</a:t>
            </a:r>
            <a:r>
              <a:rPr lang="en-US" altLang="zh-TW" dirty="0">
                <a:latin typeface="Times New Roman" pitchFamily="18" charset="0"/>
                <a:cs typeface="Times New Roman" pitchFamily="18" charset="0"/>
              </a:rPr>
              <a:t>(Data Integrity</a:t>
            </a:r>
            <a:r>
              <a:rPr lang="en-US" altLang="zh-TW" dirty="0" smtClean="0">
                <a:latin typeface="Times New Roman" pitchFamily="18" charset="0"/>
                <a:cs typeface="Times New Roman" pitchFamily="18" charset="0"/>
              </a:rPr>
              <a:t>)</a:t>
            </a:r>
            <a:endParaRPr lang="zh-TW" altLang="zh-TW" dirty="0">
              <a:latin typeface="Times New Roman" pitchFamily="18" charset="0"/>
              <a:cs typeface="Times New Roman" pitchFamily="18" charset="0"/>
            </a:endParaRPr>
          </a:p>
          <a:p>
            <a:r>
              <a:rPr lang="zh-TW" altLang="zh-TW" dirty="0">
                <a:latin typeface="Times New Roman" pitchFamily="18" charset="0"/>
                <a:cs typeface="Times New Roman" pitchFamily="18" charset="0"/>
              </a:rPr>
              <a:t>准許例外狀況發生</a:t>
            </a:r>
            <a:r>
              <a:rPr lang="en-US" altLang="zh-TW" dirty="0">
                <a:latin typeface="Times New Roman" pitchFamily="18" charset="0"/>
                <a:cs typeface="Times New Roman" pitchFamily="18" charset="0"/>
              </a:rPr>
              <a:t>(Consent Exception)</a:t>
            </a:r>
            <a:endParaRPr lang="zh-TW" altLang="en-US" dirty="0">
              <a:latin typeface="Times New Roman" pitchFamily="18" charset="0"/>
              <a:cs typeface="Times New Roman" pitchFamily="18" charset="0"/>
            </a:endParaRPr>
          </a:p>
        </p:txBody>
      </p:sp>
      <p:sp>
        <p:nvSpPr>
          <p:cNvPr id="4" name="投影片編號版面配置區 3"/>
          <p:cNvSpPr>
            <a:spLocks noGrp="1"/>
          </p:cNvSpPr>
          <p:nvPr>
            <p:ph type="sldNum" sz="quarter" idx="12"/>
          </p:nvPr>
        </p:nvSpPr>
        <p:spPr/>
        <p:txBody>
          <a:bodyPr/>
          <a:lstStyle/>
          <a:p>
            <a:pPr>
              <a:defRPr/>
            </a:pPr>
            <a:fld id="{035D04EA-0EAC-42EE-96DE-F3972B3EB884}" type="slidenum">
              <a:rPr lang="en-US" altLang="zh-TW" smtClean="0"/>
              <a:pPr>
                <a:defRPr/>
              </a:pPr>
              <a:t>37</a:t>
            </a:fld>
            <a:endParaRPr lang="en-US" altLang="zh-TW"/>
          </a:p>
        </p:txBody>
      </p:sp>
    </p:spTree>
    <p:extLst>
      <p:ext uri="{BB962C8B-B14F-4D97-AF65-F5344CB8AC3E}">
        <p14:creationId xmlns:p14="http://schemas.microsoft.com/office/powerpoint/2010/main" val="7717778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1"/>
          <p:cNvSpPr>
            <a:spLocks noGrp="1" noChangeArrowheads="1"/>
          </p:cNvSpPr>
          <p:nvPr>
            <p:ph type="sldNum" sz="quarter" idx="12"/>
          </p:nvPr>
        </p:nvSpPr>
        <p:spPr>
          <a:noFill/>
        </p:spPr>
        <p:txBody>
          <a:bodyPr/>
          <a:lstStyle/>
          <a:p>
            <a:fld id="{6E61EE2E-AEC3-498F-8F01-43BD03CA7F2A}" type="slidenum">
              <a:rPr lang="en-US" altLang="zh-TW" smtClean="0">
                <a:ea typeface="新細明體" charset="-120"/>
              </a:rPr>
              <a:pPr/>
              <a:t>38</a:t>
            </a:fld>
            <a:endParaRPr lang="en-US" altLang="zh-TW" smtClean="0">
              <a:ea typeface="新細明體" charset="-120"/>
            </a:endParaRPr>
          </a:p>
        </p:txBody>
      </p:sp>
      <p:sp>
        <p:nvSpPr>
          <p:cNvPr id="46082" name="Rectangle 4"/>
          <p:cNvSpPr>
            <a:spLocks noGrp="1" noChangeArrowheads="1"/>
          </p:cNvSpPr>
          <p:nvPr>
            <p:ph type="ctrTitle"/>
          </p:nvPr>
        </p:nvSpPr>
        <p:spPr/>
        <p:txBody>
          <a:bodyPr/>
          <a:lstStyle/>
          <a:p>
            <a:pPr eaLnBrk="1" hangingPunct="1"/>
            <a:r>
              <a:rPr kumimoji="0" lang="zh-TW" altLang="en-US" dirty="0">
                <a:solidFill>
                  <a:srgbClr val="002060"/>
                </a:solidFill>
                <a:latin typeface="Times New Roman" pitchFamily="18" charset="0"/>
              </a:rPr>
              <a:t>資訊安全風險管理</a:t>
            </a:r>
            <a:endParaRPr lang="zh-TW" altLang="en-US" dirty="0" smtClean="0"/>
          </a:p>
        </p:txBody>
      </p:sp>
      <p:sp>
        <p:nvSpPr>
          <p:cNvPr id="46083" name="Rectangle 5"/>
          <p:cNvSpPr>
            <a:spLocks noGrp="1" noChangeArrowheads="1"/>
          </p:cNvSpPr>
          <p:nvPr>
            <p:ph type="subTitle" idx="1"/>
          </p:nvPr>
        </p:nvSpPr>
        <p:spPr/>
        <p:txBody>
          <a:bodyPr/>
          <a:lstStyle/>
          <a:p>
            <a:pPr eaLnBrk="1" hangingPunct="1"/>
            <a:endParaRPr lang="zh-TW" altLang="zh-TW" smtClean="0"/>
          </a:p>
        </p:txBody>
      </p:sp>
    </p:spTree>
    <p:extLst>
      <p:ext uri="{BB962C8B-B14F-4D97-AF65-F5344CB8AC3E}">
        <p14:creationId xmlns:p14="http://schemas.microsoft.com/office/powerpoint/2010/main" val="14305215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資訊安全風險管理</a:t>
            </a:r>
            <a:endParaRPr lang="zh-TW" altLang="en-US" dirty="0"/>
          </a:p>
        </p:txBody>
      </p:sp>
      <p:sp>
        <p:nvSpPr>
          <p:cNvPr id="3" name="內容版面配置區 2"/>
          <p:cNvSpPr>
            <a:spLocks noGrp="1"/>
          </p:cNvSpPr>
          <p:nvPr>
            <p:ph idx="1"/>
          </p:nvPr>
        </p:nvSpPr>
        <p:spPr/>
        <p:txBody>
          <a:bodyPr/>
          <a:lstStyle/>
          <a:p>
            <a:r>
              <a:rPr lang="zh-TW" altLang="en-US" dirty="0"/>
              <a:t>資訊安全管理</a:t>
            </a:r>
            <a:r>
              <a:rPr lang="zh-TW" altLang="en-US" dirty="0" smtClean="0"/>
              <a:t>系統 </a:t>
            </a:r>
            <a:r>
              <a:rPr lang="en-US" altLang="zh-TW" dirty="0" smtClean="0"/>
              <a:t>(</a:t>
            </a:r>
            <a:r>
              <a:rPr lang="en-US" altLang="zh-TW" dirty="0"/>
              <a:t>Information Security Management </a:t>
            </a:r>
            <a:r>
              <a:rPr lang="en-US" altLang="zh-TW" dirty="0" smtClean="0"/>
              <a:t>System,</a:t>
            </a:r>
            <a:r>
              <a:rPr lang="en-US" altLang="zh-TW" dirty="0"/>
              <a:t> ISMS</a:t>
            </a:r>
            <a:r>
              <a:rPr lang="en-US" altLang="zh-TW" dirty="0" smtClean="0"/>
              <a:t>)</a:t>
            </a:r>
            <a:r>
              <a:rPr lang="zh-TW" altLang="en-US" dirty="0" smtClean="0">
                <a:latin typeface="新細明體"/>
                <a:ea typeface="新細明體"/>
              </a:rPr>
              <a:t>：</a:t>
            </a:r>
            <a:r>
              <a:rPr lang="zh-TW" altLang="en-US" dirty="0" smtClean="0"/>
              <a:t>一有</a:t>
            </a:r>
            <a:r>
              <a:rPr lang="zh-TW" altLang="en-US" dirty="0"/>
              <a:t>系統地分析和管理</a:t>
            </a:r>
            <a:r>
              <a:rPr lang="zh-TW" altLang="en-US" dirty="0" smtClean="0"/>
              <a:t>資訊安全風險之方法。 </a:t>
            </a:r>
            <a:r>
              <a:rPr lang="zh-TW" altLang="en-US" dirty="0"/>
              <a:t> </a:t>
            </a:r>
            <a:endParaRPr lang="en-US" altLang="zh-TW" dirty="0" smtClean="0"/>
          </a:p>
          <a:p>
            <a:r>
              <a:rPr lang="en-US" altLang="zh-TW" dirty="0" smtClean="0"/>
              <a:t>100%</a:t>
            </a:r>
            <a:r>
              <a:rPr lang="zh-TW" altLang="en-US" dirty="0" smtClean="0"/>
              <a:t>資訊安全</a:t>
            </a:r>
            <a:r>
              <a:rPr lang="en-US" altLang="zh-TW" dirty="0" smtClean="0"/>
              <a:t>---</a:t>
            </a:r>
            <a:r>
              <a:rPr lang="zh-TW" altLang="en-US" dirty="0" smtClean="0"/>
              <a:t>過高</a:t>
            </a:r>
            <a:r>
              <a:rPr lang="zh-TW" altLang="en-US" dirty="0"/>
              <a:t>的期 </a:t>
            </a:r>
            <a:r>
              <a:rPr lang="zh-TW" altLang="en-US" dirty="0" smtClean="0"/>
              <a:t>望</a:t>
            </a:r>
            <a:r>
              <a:rPr lang="zh-TW" altLang="en-US" dirty="0"/>
              <a:t>。</a:t>
            </a:r>
            <a:endParaRPr lang="en-US" altLang="zh-TW" dirty="0" smtClean="0"/>
          </a:p>
          <a:p>
            <a:r>
              <a:rPr lang="zh-TW" altLang="en-US" dirty="0" smtClean="0"/>
              <a:t>資訊安全</a:t>
            </a:r>
            <a:r>
              <a:rPr lang="zh-TW" altLang="en-US" dirty="0"/>
              <a:t>管</a:t>
            </a:r>
            <a:r>
              <a:rPr lang="zh-TW" altLang="en-US" dirty="0" smtClean="0"/>
              <a:t>理目標</a:t>
            </a:r>
            <a:r>
              <a:rPr lang="zh-TW" altLang="en-US" dirty="0" smtClean="0">
                <a:latin typeface="新細明體"/>
                <a:ea typeface="新細明體"/>
              </a:rPr>
              <a:t>：</a:t>
            </a:r>
            <a:r>
              <a:rPr lang="zh-TW" altLang="en-US" dirty="0" smtClean="0"/>
              <a:t>透過</a:t>
            </a:r>
            <a:r>
              <a:rPr lang="zh-TW" altLang="en-US" b="1" dirty="0">
                <a:solidFill>
                  <a:srgbClr val="0000FF"/>
                </a:solidFill>
              </a:rPr>
              <a:t>控制</a:t>
            </a:r>
            <a:r>
              <a:rPr lang="zh-TW" altLang="en-US" b="1" dirty="0" smtClean="0">
                <a:solidFill>
                  <a:srgbClr val="0000FF"/>
                </a:solidFill>
              </a:rPr>
              <a:t>方法</a:t>
            </a:r>
            <a:r>
              <a:rPr lang="zh-TW" altLang="en-US" dirty="0" smtClean="0"/>
              <a:t>，將資訊</a:t>
            </a:r>
            <a:r>
              <a:rPr lang="zh-TW" altLang="en-US" b="1" dirty="0">
                <a:solidFill>
                  <a:srgbClr val="0000FF"/>
                </a:solidFill>
              </a:rPr>
              <a:t>風險降低</a:t>
            </a:r>
            <a:r>
              <a:rPr lang="zh-TW" altLang="en-US" dirty="0"/>
              <a:t>到可接受的程度</a:t>
            </a:r>
            <a:r>
              <a:rPr lang="zh-TW" altLang="en-US" dirty="0" smtClean="0"/>
              <a:t>內</a:t>
            </a:r>
            <a:r>
              <a:rPr lang="zh-TW" altLang="en-US" dirty="0"/>
              <a:t>。</a:t>
            </a:r>
            <a:r>
              <a:rPr lang="zh-TW" altLang="en-US" dirty="0" smtClean="0"/>
              <a:t> </a:t>
            </a:r>
            <a:endParaRPr lang="zh-TW" altLang="en-US" dirty="0"/>
          </a:p>
        </p:txBody>
      </p:sp>
      <p:sp>
        <p:nvSpPr>
          <p:cNvPr id="4" name="投影片編號版面配置區 3"/>
          <p:cNvSpPr>
            <a:spLocks noGrp="1"/>
          </p:cNvSpPr>
          <p:nvPr>
            <p:ph type="sldNum" sz="quarter" idx="12"/>
          </p:nvPr>
        </p:nvSpPr>
        <p:spPr/>
        <p:txBody>
          <a:bodyPr/>
          <a:lstStyle/>
          <a:p>
            <a:pPr>
              <a:defRPr/>
            </a:pPr>
            <a:fld id="{035D04EA-0EAC-42EE-96DE-F3972B3EB884}" type="slidenum">
              <a:rPr lang="en-US" altLang="zh-TW" smtClean="0"/>
              <a:pPr>
                <a:defRPr/>
              </a:pPr>
              <a:t>39</a:t>
            </a:fld>
            <a:endParaRPr lang="en-US" altLang="zh-TW"/>
          </a:p>
        </p:txBody>
      </p:sp>
    </p:spTree>
    <p:extLst>
      <p:ext uri="{BB962C8B-B14F-4D97-AF65-F5344CB8AC3E}">
        <p14:creationId xmlns:p14="http://schemas.microsoft.com/office/powerpoint/2010/main" val="2289707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投影片編號版面配置區 5"/>
          <p:cNvSpPr>
            <a:spLocks noGrp="1"/>
          </p:cNvSpPr>
          <p:nvPr>
            <p:ph type="sldNum" sz="quarter" idx="12"/>
          </p:nvPr>
        </p:nvSpPr>
        <p:spPr>
          <a:noFill/>
        </p:spPr>
        <p:txBody>
          <a:bodyPr/>
          <a:lstStyle/>
          <a:p>
            <a:fld id="{9A0E4A50-224E-41F2-9D0F-3567A5AE5AC3}" type="slidenum">
              <a:rPr lang="en-US" altLang="zh-TW" smtClean="0">
                <a:ea typeface="新細明體" charset="-120"/>
              </a:rPr>
              <a:pPr/>
              <a:t>4</a:t>
            </a:fld>
            <a:endParaRPr lang="en-US" altLang="zh-TW" smtClean="0">
              <a:ea typeface="新細明體" charset="-120"/>
            </a:endParaRPr>
          </a:p>
        </p:txBody>
      </p:sp>
      <p:sp>
        <p:nvSpPr>
          <p:cNvPr id="18434" name="Rectangle 2"/>
          <p:cNvSpPr>
            <a:spLocks noGrp="1" noChangeArrowheads="1"/>
          </p:cNvSpPr>
          <p:nvPr>
            <p:ph type="title"/>
          </p:nvPr>
        </p:nvSpPr>
        <p:spPr/>
        <p:txBody>
          <a:bodyPr/>
          <a:lstStyle/>
          <a:p>
            <a:pPr eaLnBrk="1" hangingPunct="1"/>
            <a:r>
              <a:rPr lang="zh-TW" altLang="en-US" smtClean="0"/>
              <a:t>資訊安全的</a:t>
            </a:r>
            <a:r>
              <a:rPr lang="en-US" altLang="zh-TW" smtClean="0"/>
              <a:t>CIA</a:t>
            </a:r>
            <a:r>
              <a:rPr lang="en-US" altLang="zh-TW" baseline="30000" smtClean="0"/>
              <a:t>3</a:t>
            </a:r>
            <a:r>
              <a:rPr lang="en-US" altLang="zh-TW" smtClean="0"/>
              <a:t>-1</a:t>
            </a:r>
          </a:p>
        </p:txBody>
      </p:sp>
      <p:sp>
        <p:nvSpPr>
          <p:cNvPr id="18435" name="Rectangle 3"/>
          <p:cNvSpPr>
            <a:spLocks noGrp="1" noChangeArrowheads="1"/>
          </p:cNvSpPr>
          <p:nvPr>
            <p:ph type="body" idx="1"/>
          </p:nvPr>
        </p:nvSpPr>
        <p:spPr/>
        <p:txBody>
          <a:bodyPr/>
          <a:lstStyle/>
          <a:p>
            <a:pPr eaLnBrk="1" hangingPunct="1">
              <a:lnSpc>
                <a:spcPct val="130000"/>
              </a:lnSpc>
              <a:spcBef>
                <a:spcPts val="1200"/>
              </a:spcBef>
            </a:pPr>
            <a:r>
              <a:rPr lang="zh-TW" altLang="en-US" sz="2800" u="sng" dirty="0" smtClean="0"/>
              <a:t>保密性 </a:t>
            </a:r>
            <a:r>
              <a:rPr lang="en-US" altLang="zh-TW" sz="2800" u="sng" dirty="0" smtClean="0"/>
              <a:t>(confidentiality)</a:t>
            </a:r>
            <a:r>
              <a:rPr lang="zh-TW" altLang="en-US" sz="2800" dirty="0" smtClean="0"/>
              <a:t>：</a:t>
            </a:r>
            <a:endParaRPr lang="en-US" altLang="zh-TW" sz="2800" dirty="0" smtClean="0"/>
          </a:p>
          <a:p>
            <a:pPr lvl="1" eaLnBrk="1" hangingPunct="1">
              <a:lnSpc>
                <a:spcPct val="130000"/>
              </a:lnSpc>
              <a:spcBef>
                <a:spcPts val="1200"/>
              </a:spcBef>
            </a:pPr>
            <a:r>
              <a:rPr lang="zh-TW" altLang="en-US" sz="2300" dirty="0" smtClean="0"/>
              <a:t>目的在防止未經授權的人或系統存取資料或訊息。</a:t>
            </a:r>
            <a:endParaRPr lang="en-US" altLang="zh-TW" sz="2300" dirty="0" smtClean="0"/>
          </a:p>
          <a:p>
            <a:pPr lvl="1" eaLnBrk="1" hangingPunct="1">
              <a:lnSpc>
                <a:spcPct val="130000"/>
              </a:lnSpc>
              <a:spcBef>
                <a:spcPts val="1200"/>
              </a:spcBef>
            </a:pPr>
            <a:r>
              <a:rPr lang="zh-TW" altLang="en-US" sz="2300" dirty="0" smtClean="0"/>
              <a:t>法律或規範經常會要求特定資訊應予保密，如身分證字號、薪資及員工個人資料，和醫療紀錄等。</a:t>
            </a:r>
            <a:endParaRPr lang="en-US" altLang="zh-TW" sz="2800" u="sng" dirty="0" smtClean="0"/>
          </a:p>
          <a:p>
            <a:pPr eaLnBrk="1" hangingPunct="1">
              <a:lnSpc>
                <a:spcPct val="130000"/>
              </a:lnSpc>
              <a:spcBef>
                <a:spcPts val="1200"/>
              </a:spcBef>
            </a:pPr>
            <a:r>
              <a:rPr lang="zh-TW" altLang="en-US" sz="2800" u="sng" dirty="0" smtClean="0"/>
              <a:t>完整性 </a:t>
            </a:r>
            <a:r>
              <a:rPr lang="en-US" altLang="zh-TW" sz="2800" u="sng" dirty="0" smtClean="0"/>
              <a:t>(integrity)</a:t>
            </a:r>
            <a:r>
              <a:rPr lang="zh-TW" altLang="en-US" sz="2800" dirty="0" smtClean="0"/>
              <a:t>：</a:t>
            </a:r>
            <a:endParaRPr lang="en-US" altLang="zh-TW" sz="2800" dirty="0" smtClean="0"/>
          </a:p>
          <a:p>
            <a:pPr lvl="1" eaLnBrk="1" hangingPunct="1">
              <a:lnSpc>
                <a:spcPct val="130000"/>
              </a:lnSpc>
              <a:spcBef>
                <a:spcPts val="1200"/>
              </a:spcBef>
            </a:pPr>
            <a:r>
              <a:rPr lang="zh-TW" altLang="en-US" sz="2300" dirty="0" smtClean="0"/>
              <a:t>確保被使用的為正確資料，若資料不確實或是遭到未經授權之人的竄改，組織將蒙受巨大損失。</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PDCA</a:t>
            </a:r>
            <a:r>
              <a:rPr lang="zh-TW" altLang="en-US" dirty="0"/>
              <a:t>與</a:t>
            </a:r>
            <a:r>
              <a:rPr lang="en-US" altLang="zh-TW" dirty="0"/>
              <a:t>ISMS </a:t>
            </a:r>
            <a:endParaRPr lang="zh-TW" altLang="en-US" dirty="0"/>
          </a:p>
        </p:txBody>
      </p:sp>
      <p:sp>
        <p:nvSpPr>
          <p:cNvPr id="3" name="內容版面配置區 2"/>
          <p:cNvSpPr>
            <a:spLocks noGrp="1"/>
          </p:cNvSpPr>
          <p:nvPr>
            <p:ph idx="1"/>
          </p:nvPr>
        </p:nvSpPr>
        <p:spPr/>
        <p:txBody>
          <a:bodyPr/>
          <a:lstStyle/>
          <a:p>
            <a:endParaRPr lang="zh-TW" altLang="en-US" dirty="0"/>
          </a:p>
        </p:txBody>
      </p:sp>
      <p:sp>
        <p:nvSpPr>
          <p:cNvPr id="4" name="投影片編號版面配置區 3"/>
          <p:cNvSpPr>
            <a:spLocks noGrp="1"/>
          </p:cNvSpPr>
          <p:nvPr>
            <p:ph type="sldNum" sz="quarter" idx="12"/>
          </p:nvPr>
        </p:nvSpPr>
        <p:spPr/>
        <p:txBody>
          <a:bodyPr/>
          <a:lstStyle/>
          <a:p>
            <a:pPr>
              <a:defRPr/>
            </a:pPr>
            <a:fld id="{035D04EA-0EAC-42EE-96DE-F3972B3EB884}" type="slidenum">
              <a:rPr lang="en-US" altLang="zh-TW" smtClean="0"/>
              <a:pPr>
                <a:defRPr/>
              </a:pPr>
              <a:t>40</a:t>
            </a:fld>
            <a:endParaRPr lang="en-US" altLang="zh-TW"/>
          </a:p>
        </p:txBody>
      </p:sp>
      <p:sp>
        <p:nvSpPr>
          <p:cNvPr id="9" name="圓角矩形 8"/>
          <p:cNvSpPr/>
          <p:nvPr/>
        </p:nvSpPr>
        <p:spPr>
          <a:xfrm>
            <a:off x="575734" y="3420533"/>
            <a:ext cx="1981200" cy="872067"/>
          </a:xfrm>
          <a:prstGeom prst="round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4400" dirty="0" smtClean="0">
                <a:solidFill>
                  <a:srgbClr val="000099"/>
                </a:solidFill>
              </a:rPr>
              <a:t>Plan</a:t>
            </a:r>
            <a:endParaRPr lang="zh-TW" altLang="en-US" sz="4400" dirty="0">
              <a:solidFill>
                <a:srgbClr val="000099"/>
              </a:solidFill>
            </a:endParaRPr>
          </a:p>
        </p:txBody>
      </p:sp>
      <p:sp>
        <p:nvSpPr>
          <p:cNvPr id="10" name="圓角矩形 9"/>
          <p:cNvSpPr/>
          <p:nvPr/>
        </p:nvSpPr>
        <p:spPr>
          <a:xfrm>
            <a:off x="3505201" y="1617133"/>
            <a:ext cx="1981200" cy="872067"/>
          </a:xfrm>
          <a:prstGeom prst="round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4400" dirty="0" smtClean="0">
                <a:solidFill>
                  <a:srgbClr val="000099"/>
                </a:solidFill>
              </a:rPr>
              <a:t>Do</a:t>
            </a:r>
            <a:endParaRPr lang="zh-TW" altLang="en-US" sz="4400" dirty="0">
              <a:solidFill>
                <a:srgbClr val="000099"/>
              </a:solidFill>
            </a:endParaRPr>
          </a:p>
        </p:txBody>
      </p:sp>
      <p:sp>
        <p:nvSpPr>
          <p:cNvPr id="11" name="圓角矩形 10"/>
          <p:cNvSpPr/>
          <p:nvPr/>
        </p:nvSpPr>
        <p:spPr>
          <a:xfrm>
            <a:off x="6671734" y="3496733"/>
            <a:ext cx="1981200" cy="872067"/>
          </a:xfrm>
          <a:prstGeom prst="round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4400" dirty="0" smtClean="0">
                <a:solidFill>
                  <a:srgbClr val="000099"/>
                </a:solidFill>
              </a:rPr>
              <a:t>Check</a:t>
            </a:r>
            <a:endParaRPr lang="zh-TW" altLang="en-US" sz="4400" dirty="0">
              <a:solidFill>
                <a:srgbClr val="000099"/>
              </a:solidFill>
            </a:endParaRPr>
          </a:p>
        </p:txBody>
      </p:sp>
      <p:sp>
        <p:nvSpPr>
          <p:cNvPr id="12" name="圓角矩形 11"/>
          <p:cNvSpPr/>
          <p:nvPr/>
        </p:nvSpPr>
        <p:spPr>
          <a:xfrm>
            <a:off x="3606800" y="4140200"/>
            <a:ext cx="1981200" cy="872067"/>
          </a:xfrm>
          <a:prstGeom prst="round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TW" sz="4400" dirty="0" smtClean="0">
                <a:solidFill>
                  <a:srgbClr val="000099"/>
                </a:solidFill>
              </a:rPr>
              <a:t>Act</a:t>
            </a:r>
            <a:endParaRPr lang="zh-TW" altLang="en-US" sz="4400" dirty="0">
              <a:solidFill>
                <a:srgbClr val="000099"/>
              </a:solidFill>
            </a:endParaRPr>
          </a:p>
        </p:txBody>
      </p:sp>
      <p:sp>
        <p:nvSpPr>
          <p:cNvPr id="13" name="文字方塊 12"/>
          <p:cNvSpPr txBox="1"/>
          <p:nvPr/>
        </p:nvSpPr>
        <p:spPr>
          <a:xfrm>
            <a:off x="961040" y="4403636"/>
            <a:ext cx="934871" cy="1477328"/>
          </a:xfrm>
          <a:prstGeom prst="rect">
            <a:avLst/>
          </a:prstGeom>
          <a:noFill/>
        </p:spPr>
        <p:txBody>
          <a:bodyPr wrap="none" rtlCol="0">
            <a:spAutoFit/>
          </a:bodyPr>
          <a:lstStyle>
            <a:defPPr>
              <a:defRPr lang="zh-TW"/>
            </a:defPPr>
            <a:lvl1pPr marL="285750" indent="-285750">
              <a:buFont typeface="Symbol"/>
              <a:buChar char="·"/>
              <a:defRPr>
                <a:solidFill>
                  <a:srgbClr val="000099"/>
                </a:solidFill>
                <a:latin typeface="Times New Roman" pitchFamily="18" charset="0"/>
                <a:ea typeface="+mn-ea"/>
                <a:cs typeface="Times New Roman" pitchFamily="18" charset="0"/>
              </a:defRPr>
            </a:lvl1pPr>
          </a:lstStyle>
          <a:p>
            <a:pPr marL="0" indent="0">
              <a:buNone/>
            </a:pPr>
            <a:r>
              <a:rPr lang="en-US" altLang="zh-TW" dirty="0" smtClean="0"/>
              <a:t>ISMS:</a:t>
            </a:r>
          </a:p>
          <a:p>
            <a:r>
              <a:rPr lang="zh-TW" altLang="en-US" dirty="0" smtClean="0"/>
              <a:t>建立</a:t>
            </a:r>
            <a:endParaRPr lang="en-US" altLang="zh-TW" dirty="0"/>
          </a:p>
          <a:p>
            <a:r>
              <a:rPr lang="zh-TW" altLang="en-US" dirty="0" smtClean="0"/>
              <a:t>實施</a:t>
            </a:r>
            <a:endParaRPr lang="en-US" altLang="zh-TW" dirty="0"/>
          </a:p>
          <a:p>
            <a:r>
              <a:rPr lang="zh-TW" altLang="en-US" dirty="0" smtClean="0"/>
              <a:t>監控</a:t>
            </a:r>
            <a:endParaRPr lang="en-US" altLang="zh-TW" dirty="0"/>
          </a:p>
          <a:p>
            <a:r>
              <a:rPr lang="zh-TW" altLang="en-US" dirty="0" smtClean="0"/>
              <a:t>改善</a:t>
            </a:r>
            <a:endParaRPr lang="zh-TW" altLang="en-US" dirty="0"/>
          </a:p>
        </p:txBody>
      </p:sp>
      <p:sp>
        <p:nvSpPr>
          <p:cNvPr id="15" name="文字方塊 14"/>
          <p:cNvSpPr txBox="1"/>
          <p:nvPr/>
        </p:nvSpPr>
        <p:spPr>
          <a:xfrm>
            <a:off x="3907147" y="2531533"/>
            <a:ext cx="1396536" cy="646331"/>
          </a:xfrm>
          <a:prstGeom prst="rect">
            <a:avLst/>
          </a:prstGeom>
          <a:noFill/>
        </p:spPr>
        <p:txBody>
          <a:bodyPr wrap="none" rtlCol="0">
            <a:spAutoFit/>
          </a:bodyPr>
          <a:lstStyle/>
          <a:p>
            <a:pPr marL="285750" indent="-285750">
              <a:buFont typeface="Symbol"/>
              <a:buChar char="·"/>
            </a:pPr>
            <a:r>
              <a:rPr lang="zh-TW" altLang="en-US" dirty="0" smtClean="0">
                <a:solidFill>
                  <a:srgbClr val="000099"/>
                </a:solidFill>
                <a:latin typeface="Times New Roman" pitchFamily="18" charset="0"/>
                <a:ea typeface="+mn-ea"/>
                <a:cs typeface="Times New Roman" pitchFamily="18" charset="0"/>
                <a:sym typeface="Symbol"/>
              </a:rPr>
              <a:t>管理承諾</a:t>
            </a:r>
            <a:endParaRPr lang="en-US" altLang="zh-TW" dirty="0" smtClean="0">
              <a:solidFill>
                <a:srgbClr val="000099"/>
              </a:solidFill>
              <a:latin typeface="Times New Roman" pitchFamily="18" charset="0"/>
              <a:ea typeface="+mn-ea"/>
              <a:cs typeface="Times New Roman" pitchFamily="18" charset="0"/>
              <a:sym typeface="Symbol"/>
            </a:endParaRPr>
          </a:p>
          <a:p>
            <a:pPr marL="285750" indent="-285750">
              <a:buFont typeface="Symbol"/>
              <a:buChar char="·"/>
            </a:pPr>
            <a:r>
              <a:rPr lang="zh-TW" altLang="en-US" dirty="0">
                <a:solidFill>
                  <a:srgbClr val="000099"/>
                </a:solidFill>
                <a:latin typeface="Times New Roman" pitchFamily="18" charset="0"/>
                <a:ea typeface="+mn-ea"/>
                <a:cs typeface="Times New Roman" pitchFamily="18" charset="0"/>
                <a:sym typeface="Symbol"/>
              </a:rPr>
              <a:t>資源</a:t>
            </a:r>
            <a:r>
              <a:rPr lang="zh-TW" altLang="en-US" dirty="0" smtClean="0">
                <a:solidFill>
                  <a:srgbClr val="000099"/>
                </a:solidFill>
                <a:latin typeface="Times New Roman" pitchFamily="18" charset="0"/>
                <a:ea typeface="+mn-ea"/>
                <a:cs typeface="Times New Roman" pitchFamily="18" charset="0"/>
                <a:sym typeface="Symbol"/>
              </a:rPr>
              <a:t>管理</a:t>
            </a:r>
            <a:endParaRPr lang="en-US" altLang="zh-TW" dirty="0" smtClean="0">
              <a:solidFill>
                <a:srgbClr val="000099"/>
              </a:solidFill>
              <a:latin typeface="Times New Roman" pitchFamily="18" charset="0"/>
              <a:ea typeface="+mn-ea"/>
              <a:cs typeface="Times New Roman" pitchFamily="18" charset="0"/>
              <a:sym typeface="Symbol"/>
            </a:endParaRPr>
          </a:p>
        </p:txBody>
      </p:sp>
      <p:sp>
        <p:nvSpPr>
          <p:cNvPr id="16" name="文字方塊 15"/>
          <p:cNvSpPr txBox="1"/>
          <p:nvPr/>
        </p:nvSpPr>
        <p:spPr>
          <a:xfrm>
            <a:off x="7095066" y="4506205"/>
            <a:ext cx="934871" cy="646331"/>
          </a:xfrm>
          <a:prstGeom prst="rect">
            <a:avLst/>
          </a:prstGeom>
          <a:noFill/>
        </p:spPr>
        <p:txBody>
          <a:bodyPr wrap="none" rtlCol="0">
            <a:spAutoFit/>
          </a:bodyPr>
          <a:lstStyle>
            <a:defPPr>
              <a:defRPr lang="zh-TW"/>
            </a:defPPr>
            <a:lvl1pPr marL="285750" indent="-285750">
              <a:buFont typeface="Symbol"/>
              <a:buChar char="·"/>
              <a:defRPr>
                <a:solidFill>
                  <a:srgbClr val="000099"/>
                </a:solidFill>
                <a:latin typeface="Times New Roman" pitchFamily="18" charset="0"/>
                <a:ea typeface="+mn-ea"/>
                <a:cs typeface="Times New Roman" pitchFamily="18" charset="0"/>
              </a:defRPr>
            </a:lvl1pPr>
          </a:lstStyle>
          <a:p>
            <a:r>
              <a:rPr lang="zh-TW" altLang="en-US" dirty="0" smtClean="0">
                <a:sym typeface="Symbol"/>
              </a:rPr>
              <a:t>稽核</a:t>
            </a:r>
            <a:endParaRPr lang="en-US" altLang="zh-TW" dirty="0">
              <a:sym typeface="Symbol"/>
            </a:endParaRPr>
          </a:p>
          <a:p>
            <a:r>
              <a:rPr lang="zh-TW" altLang="en-US" dirty="0" smtClean="0">
                <a:sym typeface="Symbol"/>
              </a:rPr>
              <a:t>審查</a:t>
            </a:r>
            <a:endParaRPr lang="en-US" altLang="zh-TW" dirty="0">
              <a:sym typeface="Symbol"/>
            </a:endParaRPr>
          </a:p>
        </p:txBody>
      </p:sp>
      <p:sp>
        <p:nvSpPr>
          <p:cNvPr id="17" name="文字方塊 16"/>
          <p:cNvSpPr txBox="1"/>
          <p:nvPr/>
        </p:nvSpPr>
        <p:spPr>
          <a:xfrm>
            <a:off x="3907147" y="5163867"/>
            <a:ext cx="1396536" cy="923330"/>
          </a:xfrm>
          <a:prstGeom prst="rect">
            <a:avLst/>
          </a:prstGeom>
          <a:noFill/>
        </p:spPr>
        <p:txBody>
          <a:bodyPr wrap="none" rtlCol="0">
            <a:spAutoFit/>
          </a:bodyPr>
          <a:lstStyle/>
          <a:p>
            <a:pPr marL="285750" indent="-285750">
              <a:buFont typeface="Symbol"/>
              <a:buChar char="·"/>
            </a:pPr>
            <a:r>
              <a:rPr lang="zh-TW" altLang="en-US" dirty="0" smtClean="0">
                <a:solidFill>
                  <a:srgbClr val="000099"/>
                </a:solidFill>
                <a:latin typeface="Times New Roman" pitchFamily="18" charset="0"/>
                <a:ea typeface="+mn-ea"/>
                <a:cs typeface="Times New Roman" pitchFamily="18" charset="0"/>
                <a:sym typeface="Symbol"/>
              </a:rPr>
              <a:t>持續改善</a:t>
            </a:r>
            <a:endParaRPr lang="en-US" altLang="zh-TW" dirty="0" smtClean="0">
              <a:solidFill>
                <a:srgbClr val="000099"/>
              </a:solidFill>
              <a:latin typeface="Times New Roman" pitchFamily="18" charset="0"/>
              <a:ea typeface="+mn-ea"/>
              <a:cs typeface="Times New Roman" pitchFamily="18" charset="0"/>
              <a:sym typeface="Symbol"/>
            </a:endParaRPr>
          </a:p>
          <a:p>
            <a:pPr marL="285750" indent="-285750">
              <a:buFont typeface="Symbol"/>
              <a:buChar char="·"/>
            </a:pPr>
            <a:r>
              <a:rPr lang="zh-TW" altLang="en-US" dirty="0" smtClean="0">
                <a:solidFill>
                  <a:srgbClr val="000099"/>
                </a:solidFill>
                <a:latin typeface="Times New Roman" pitchFamily="18" charset="0"/>
                <a:ea typeface="+mn-ea"/>
                <a:cs typeface="Times New Roman" pitchFamily="18" charset="0"/>
                <a:sym typeface="Symbol"/>
              </a:rPr>
              <a:t>矯正措施</a:t>
            </a:r>
            <a:endParaRPr lang="en-US" altLang="zh-TW" dirty="0" smtClean="0">
              <a:solidFill>
                <a:srgbClr val="000099"/>
              </a:solidFill>
              <a:latin typeface="Times New Roman" pitchFamily="18" charset="0"/>
              <a:ea typeface="+mn-ea"/>
              <a:cs typeface="Times New Roman" pitchFamily="18" charset="0"/>
              <a:sym typeface="Symbol"/>
            </a:endParaRPr>
          </a:p>
          <a:p>
            <a:pPr marL="285750" indent="-285750">
              <a:buFont typeface="Symbol"/>
              <a:buChar char="·"/>
            </a:pPr>
            <a:r>
              <a:rPr lang="zh-TW" altLang="en-US" dirty="0" smtClean="0">
                <a:solidFill>
                  <a:srgbClr val="000099"/>
                </a:solidFill>
                <a:latin typeface="Times New Roman" pitchFamily="18" charset="0"/>
                <a:ea typeface="+mn-ea"/>
                <a:cs typeface="Times New Roman" pitchFamily="18" charset="0"/>
                <a:sym typeface="Symbol"/>
              </a:rPr>
              <a:t>預防措施</a:t>
            </a:r>
            <a:endParaRPr lang="en-US" altLang="zh-TW" dirty="0" smtClean="0">
              <a:solidFill>
                <a:srgbClr val="000099"/>
              </a:solidFill>
              <a:latin typeface="Times New Roman" pitchFamily="18" charset="0"/>
              <a:ea typeface="+mn-ea"/>
              <a:cs typeface="Times New Roman" pitchFamily="18" charset="0"/>
              <a:sym typeface="Symbol"/>
            </a:endParaRPr>
          </a:p>
        </p:txBody>
      </p:sp>
      <p:sp>
        <p:nvSpPr>
          <p:cNvPr id="19" name="右彎箭號 18"/>
          <p:cNvSpPr/>
          <p:nvPr/>
        </p:nvSpPr>
        <p:spPr>
          <a:xfrm>
            <a:off x="2040467" y="1962180"/>
            <a:ext cx="1244600" cy="1234702"/>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20" name="右彎箭號 19"/>
          <p:cNvSpPr/>
          <p:nvPr/>
        </p:nvSpPr>
        <p:spPr>
          <a:xfrm rot="5400000">
            <a:off x="5899516" y="2066582"/>
            <a:ext cx="1244600" cy="1234702"/>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21" name="右彎箭號 20"/>
          <p:cNvSpPr/>
          <p:nvPr/>
        </p:nvSpPr>
        <p:spPr>
          <a:xfrm rot="10800000">
            <a:off x="5698068" y="5012267"/>
            <a:ext cx="1244600" cy="1234702"/>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22" name="右彎箭號 21"/>
          <p:cNvSpPr/>
          <p:nvPr/>
        </p:nvSpPr>
        <p:spPr>
          <a:xfrm rot="16200000">
            <a:off x="1876587" y="4852495"/>
            <a:ext cx="1244600" cy="1234702"/>
          </a:xfrm>
          <a:prstGeom prst="ben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Tree>
    <p:extLst>
      <p:ext uri="{BB962C8B-B14F-4D97-AF65-F5344CB8AC3E}">
        <p14:creationId xmlns:p14="http://schemas.microsoft.com/office/powerpoint/2010/main" val="11492896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資安風險評量</a:t>
            </a:r>
          </a:p>
        </p:txBody>
      </p:sp>
      <p:sp>
        <p:nvSpPr>
          <p:cNvPr id="3" name="內容版面配置區 2"/>
          <p:cNvSpPr>
            <a:spLocks noGrp="1"/>
          </p:cNvSpPr>
          <p:nvPr>
            <p:ph idx="1"/>
          </p:nvPr>
        </p:nvSpPr>
        <p:spPr>
          <a:xfrm>
            <a:off x="457199" y="1600200"/>
            <a:ext cx="8458201" cy="4530725"/>
          </a:xfrm>
        </p:spPr>
        <p:txBody>
          <a:bodyPr/>
          <a:lstStyle/>
          <a:p>
            <a:r>
              <a:rPr lang="zh-TW" altLang="en-US" b="1" dirty="0" smtClean="0"/>
              <a:t>定</a:t>
            </a:r>
            <a:r>
              <a:rPr lang="zh-TW" altLang="en-US" b="1" dirty="0"/>
              <a:t>量</a:t>
            </a:r>
            <a:r>
              <a:rPr lang="zh-TW" altLang="en-US" dirty="0"/>
              <a:t>風險評估方法：採用數量化的分析方式，去計算可能的</a:t>
            </a:r>
            <a:r>
              <a:rPr lang="zh-TW" altLang="en-US" dirty="0" smtClean="0"/>
              <a:t>損失</a:t>
            </a:r>
            <a:endParaRPr lang="en-US" altLang="zh-TW" dirty="0" smtClean="0"/>
          </a:p>
          <a:p>
            <a:pPr lvl="1"/>
            <a:r>
              <a:rPr lang="en-US" altLang="zh-TW" dirty="0" smtClean="0"/>
              <a:t> </a:t>
            </a:r>
            <a:r>
              <a:rPr lang="zh-TW" altLang="en-US" dirty="0" smtClean="0"/>
              <a:t>如</a:t>
            </a:r>
            <a:r>
              <a:rPr lang="en-US" altLang="zh-TW" dirty="0" smtClean="0"/>
              <a:t>:</a:t>
            </a:r>
            <a:r>
              <a:rPr lang="zh-TW" altLang="en-US" dirty="0" smtClean="0"/>
              <a:t>威脅</a:t>
            </a:r>
            <a:r>
              <a:rPr lang="zh-TW" altLang="en-US" dirty="0"/>
              <a:t>發生造成資產受</a:t>
            </a:r>
            <a:r>
              <a:rPr lang="zh-TW" altLang="en-US" dirty="0" smtClean="0"/>
              <a:t>損比率</a:t>
            </a:r>
            <a:r>
              <a:rPr lang="zh-TW" altLang="en-US" dirty="0" smtClean="0">
                <a:latin typeface="新細明體"/>
                <a:ea typeface="新細明體"/>
              </a:rPr>
              <a:t>、</a:t>
            </a:r>
            <a:r>
              <a:rPr lang="zh-TW" altLang="en-US" dirty="0" smtClean="0"/>
              <a:t>平均</a:t>
            </a:r>
            <a:r>
              <a:rPr lang="zh-TW" altLang="en-US" dirty="0"/>
              <a:t>年發生</a:t>
            </a:r>
            <a:r>
              <a:rPr lang="zh-TW" altLang="en-US" dirty="0" smtClean="0"/>
              <a:t>率</a:t>
            </a:r>
            <a:r>
              <a:rPr lang="en-US" altLang="zh-TW" dirty="0" smtClean="0"/>
              <a:t>…</a:t>
            </a:r>
            <a:endParaRPr lang="en-US" altLang="zh-TW" dirty="0"/>
          </a:p>
          <a:p>
            <a:endParaRPr lang="en-US" altLang="zh-TW" dirty="0" smtClean="0"/>
          </a:p>
          <a:p>
            <a:r>
              <a:rPr lang="zh-TW" altLang="en-US" b="1" dirty="0" smtClean="0"/>
              <a:t>定性</a:t>
            </a:r>
            <a:r>
              <a:rPr lang="zh-TW" altLang="en-US" dirty="0"/>
              <a:t>風險評估方法：利用質化</a:t>
            </a:r>
            <a:r>
              <a:rPr lang="zh-TW" altLang="en-US" dirty="0" smtClean="0"/>
              <a:t>的類</a:t>
            </a:r>
            <a:r>
              <a:rPr lang="zh-TW" altLang="en-US" dirty="0"/>
              <a:t>別，來對風險進行評估。</a:t>
            </a:r>
          </a:p>
        </p:txBody>
      </p:sp>
      <p:sp>
        <p:nvSpPr>
          <p:cNvPr id="4" name="投影片編號版面配置區 3"/>
          <p:cNvSpPr>
            <a:spLocks noGrp="1"/>
          </p:cNvSpPr>
          <p:nvPr>
            <p:ph type="sldNum" sz="quarter" idx="12"/>
          </p:nvPr>
        </p:nvSpPr>
        <p:spPr/>
        <p:txBody>
          <a:bodyPr/>
          <a:lstStyle/>
          <a:p>
            <a:pPr>
              <a:defRPr/>
            </a:pPr>
            <a:fld id="{035D04EA-0EAC-42EE-96DE-F3972B3EB884}" type="slidenum">
              <a:rPr lang="en-US" altLang="zh-TW" smtClean="0"/>
              <a:pPr>
                <a:defRPr/>
              </a:pPr>
              <a:t>41</a:t>
            </a:fld>
            <a:endParaRPr lang="en-US" altLang="zh-TW"/>
          </a:p>
        </p:txBody>
      </p:sp>
      <p:graphicFrame>
        <p:nvGraphicFramePr>
          <p:cNvPr id="5" name="表格 4"/>
          <p:cNvGraphicFramePr>
            <a:graphicFrameLocks noGrp="1"/>
          </p:cNvGraphicFramePr>
          <p:nvPr>
            <p:extLst>
              <p:ext uri="{D42A27DB-BD31-4B8C-83A1-F6EECF244321}">
                <p14:modId xmlns:p14="http://schemas.microsoft.com/office/powerpoint/2010/main" val="870065337"/>
              </p:ext>
            </p:extLst>
          </p:nvPr>
        </p:nvGraphicFramePr>
        <p:xfrm>
          <a:off x="5444068" y="4639734"/>
          <a:ext cx="3056466" cy="1483360"/>
        </p:xfrm>
        <a:graphic>
          <a:graphicData uri="http://schemas.openxmlformats.org/drawingml/2006/table">
            <a:tbl>
              <a:tblPr firstRow="1" bandRow="1">
                <a:tableStyleId>{5C22544A-7EE6-4342-B048-85BDC9FD1C3A}</a:tableStyleId>
              </a:tblPr>
              <a:tblGrid>
                <a:gridCol w="1185333"/>
                <a:gridCol w="1024466"/>
                <a:gridCol w="846667"/>
              </a:tblGrid>
              <a:tr h="370840">
                <a:tc>
                  <a:txBody>
                    <a:bodyPr/>
                    <a:lstStyle/>
                    <a:p>
                      <a:pPr algn="ctr"/>
                      <a:r>
                        <a:rPr lang="zh-TW" altLang="en-US" dirty="0" smtClean="0">
                          <a:solidFill>
                            <a:srgbClr val="0000FF"/>
                          </a:solidFill>
                        </a:rPr>
                        <a:t>資訊資產</a:t>
                      </a:r>
                      <a:endParaRPr lang="zh-TW" altLang="en-US" dirty="0">
                        <a:solidFill>
                          <a:srgbClr val="0000FF"/>
                        </a:solidFill>
                      </a:endParaRPr>
                    </a:p>
                  </a:txBody>
                  <a:tcPr/>
                </a:tc>
                <a:tc>
                  <a:txBody>
                    <a:bodyPr/>
                    <a:lstStyle/>
                    <a:p>
                      <a:pPr algn="ctr"/>
                      <a:r>
                        <a:rPr lang="zh-TW" altLang="en-US" dirty="0" smtClean="0">
                          <a:solidFill>
                            <a:srgbClr val="0000FF"/>
                          </a:solidFill>
                        </a:rPr>
                        <a:t>價值</a:t>
                      </a:r>
                      <a:endParaRPr lang="zh-TW" altLang="en-US" dirty="0">
                        <a:solidFill>
                          <a:srgbClr val="0000FF"/>
                        </a:solidFill>
                      </a:endParaRPr>
                    </a:p>
                  </a:txBody>
                  <a:tcPr/>
                </a:tc>
                <a:tc>
                  <a:txBody>
                    <a:bodyPr/>
                    <a:lstStyle/>
                    <a:p>
                      <a:pPr marL="0" algn="ctr" defTabSz="914400" rtl="0" eaLnBrk="1" latinLnBrk="0" hangingPunct="1"/>
                      <a:r>
                        <a:rPr lang="zh-TW" altLang="en-US" sz="1800" b="1" kern="1200" dirty="0" smtClean="0">
                          <a:solidFill>
                            <a:srgbClr val="0000FF"/>
                          </a:solidFill>
                          <a:latin typeface="+mn-lt"/>
                          <a:ea typeface="+mn-ea"/>
                          <a:cs typeface="+mn-cs"/>
                        </a:rPr>
                        <a:t>風險</a:t>
                      </a:r>
                      <a:endParaRPr lang="zh-TW" altLang="en-US" sz="1800" b="1" kern="1200" dirty="0">
                        <a:solidFill>
                          <a:srgbClr val="0000FF"/>
                        </a:solidFill>
                        <a:latin typeface="+mn-lt"/>
                        <a:ea typeface="+mn-ea"/>
                        <a:cs typeface="+mn-cs"/>
                      </a:endParaRPr>
                    </a:p>
                  </a:txBody>
                  <a:tcPr/>
                </a:tc>
              </a:tr>
              <a:tr h="370840">
                <a:tc>
                  <a:txBody>
                    <a:bodyPr/>
                    <a:lstStyle/>
                    <a:p>
                      <a:pPr algn="ctr"/>
                      <a:r>
                        <a:rPr lang="zh-TW" altLang="en-US" dirty="0" smtClean="0"/>
                        <a:t>甲</a:t>
                      </a:r>
                      <a:endParaRPr lang="zh-TW" altLang="en-US" dirty="0"/>
                    </a:p>
                  </a:txBody>
                  <a:tcPr/>
                </a:tc>
                <a:tc>
                  <a:txBody>
                    <a:bodyPr/>
                    <a:lstStyle/>
                    <a:p>
                      <a:pPr algn="ctr"/>
                      <a:r>
                        <a:rPr lang="zh-TW" altLang="en-US" dirty="0" smtClean="0"/>
                        <a:t>中</a:t>
                      </a:r>
                      <a:endParaRPr lang="zh-TW" alt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zh-TW" altLang="en-US" dirty="0" smtClean="0"/>
                        <a:t>中</a:t>
                      </a:r>
                    </a:p>
                  </a:txBody>
                  <a:tcPr/>
                </a:tc>
              </a:tr>
              <a:tr h="370840">
                <a:tc>
                  <a:txBody>
                    <a:bodyPr/>
                    <a:lstStyle/>
                    <a:p>
                      <a:pPr algn="ctr"/>
                      <a:r>
                        <a:rPr lang="zh-TW" altLang="en-US" dirty="0" smtClean="0"/>
                        <a:t>乙</a:t>
                      </a:r>
                      <a:endParaRPr lang="zh-TW" altLang="en-US" dirty="0"/>
                    </a:p>
                  </a:txBody>
                  <a:tcPr/>
                </a:tc>
                <a:tc>
                  <a:txBody>
                    <a:bodyPr/>
                    <a:lstStyle/>
                    <a:p>
                      <a:pPr algn="ctr"/>
                      <a:r>
                        <a:rPr lang="zh-TW" altLang="en-US" dirty="0" smtClean="0"/>
                        <a:t>高</a:t>
                      </a:r>
                      <a:endParaRPr lang="zh-TW" altLang="en-US" dirty="0"/>
                    </a:p>
                  </a:txBody>
                  <a:tcPr/>
                </a:tc>
                <a:tc>
                  <a:txBody>
                    <a:bodyPr/>
                    <a:lstStyle/>
                    <a:p>
                      <a:pPr algn="ctr"/>
                      <a:r>
                        <a:rPr lang="zh-TW" altLang="en-US" dirty="0" smtClean="0"/>
                        <a:t>高</a:t>
                      </a:r>
                      <a:endParaRPr lang="zh-TW" altLang="en-US" dirty="0"/>
                    </a:p>
                  </a:txBody>
                  <a:tcPr/>
                </a:tc>
              </a:tr>
              <a:tr h="370840">
                <a:tc>
                  <a:txBody>
                    <a:bodyPr/>
                    <a:lstStyle/>
                    <a:p>
                      <a:pPr algn="ctr"/>
                      <a:r>
                        <a:rPr lang="zh-TW" altLang="en-US" dirty="0" smtClean="0"/>
                        <a:t>丙</a:t>
                      </a:r>
                      <a:endParaRPr lang="zh-TW" altLang="en-US" dirty="0"/>
                    </a:p>
                  </a:txBody>
                  <a:tcPr/>
                </a:tc>
                <a:tc>
                  <a:txBody>
                    <a:bodyPr/>
                    <a:lstStyle/>
                    <a:p>
                      <a:pPr algn="ctr"/>
                      <a:r>
                        <a:rPr lang="zh-TW" altLang="en-US" dirty="0" smtClean="0"/>
                        <a:t>低</a:t>
                      </a:r>
                      <a:endParaRPr lang="zh-TW" altLang="en-US" dirty="0"/>
                    </a:p>
                  </a:txBody>
                  <a:tcPr/>
                </a:tc>
                <a:tc>
                  <a:txBody>
                    <a:bodyPr/>
                    <a:lstStyle/>
                    <a:p>
                      <a:pPr algn="ctr"/>
                      <a:endParaRPr lang="zh-TW" altLang="en-US" dirty="0"/>
                    </a:p>
                  </a:txBody>
                  <a:tcPr/>
                </a:tc>
              </a:tr>
            </a:tbl>
          </a:graphicData>
        </a:graphic>
      </p:graphicFrame>
    </p:spTree>
    <p:extLst>
      <p:ext uri="{BB962C8B-B14F-4D97-AF65-F5344CB8AC3E}">
        <p14:creationId xmlns:p14="http://schemas.microsoft.com/office/powerpoint/2010/main" val="30155807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1"/>
          <p:cNvSpPr>
            <a:spLocks noGrp="1" noChangeArrowheads="1"/>
          </p:cNvSpPr>
          <p:nvPr>
            <p:ph type="sldNum" sz="quarter" idx="12"/>
          </p:nvPr>
        </p:nvSpPr>
        <p:spPr>
          <a:noFill/>
        </p:spPr>
        <p:txBody>
          <a:bodyPr/>
          <a:lstStyle/>
          <a:p>
            <a:fld id="{6E61EE2E-AEC3-498F-8F01-43BD03CA7F2A}" type="slidenum">
              <a:rPr lang="en-US" altLang="zh-TW" smtClean="0">
                <a:ea typeface="新細明體" charset="-120"/>
              </a:rPr>
              <a:pPr/>
              <a:t>42</a:t>
            </a:fld>
            <a:endParaRPr lang="en-US" altLang="zh-TW" smtClean="0">
              <a:ea typeface="新細明體" charset="-120"/>
            </a:endParaRPr>
          </a:p>
        </p:txBody>
      </p:sp>
      <p:sp>
        <p:nvSpPr>
          <p:cNvPr id="46082" name="Rectangle 4"/>
          <p:cNvSpPr>
            <a:spLocks noGrp="1" noChangeArrowheads="1"/>
          </p:cNvSpPr>
          <p:nvPr>
            <p:ph type="ctrTitle"/>
          </p:nvPr>
        </p:nvSpPr>
        <p:spPr/>
        <p:txBody>
          <a:bodyPr/>
          <a:lstStyle/>
          <a:p>
            <a:pPr eaLnBrk="1" hangingPunct="1"/>
            <a:r>
              <a:rPr kumimoji="0" lang="zh-TW" altLang="en-US" dirty="0">
                <a:solidFill>
                  <a:srgbClr val="002060"/>
                </a:solidFill>
                <a:latin typeface="Times New Roman" pitchFamily="18" charset="0"/>
              </a:rPr>
              <a:t>病患隱私、病歷資料</a:t>
            </a:r>
            <a:r>
              <a:rPr kumimoji="0" lang="zh-TW" altLang="en-US" dirty="0" smtClean="0">
                <a:solidFill>
                  <a:srgbClr val="002060"/>
                </a:solidFill>
                <a:latin typeface="Times New Roman" pitchFamily="18" charset="0"/>
              </a:rPr>
              <a:t>保密</a:t>
            </a:r>
            <a:r>
              <a:rPr kumimoji="0" lang="en-US" altLang="zh-TW" dirty="0" smtClean="0">
                <a:solidFill>
                  <a:srgbClr val="002060"/>
                </a:solidFill>
                <a:latin typeface="Times New Roman" pitchFamily="18" charset="0"/>
              </a:rPr>
              <a:t/>
            </a:r>
            <a:br>
              <a:rPr kumimoji="0" lang="en-US" altLang="zh-TW" dirty="0" smtClean="0">
                <a:solidFill>
                  <a:srgbClr val="002060"/>
                </a:solidFill>
                <a:latin typeface="Times New Roman" pitchFamily="18" charset="0"/>
              </a:rPr>
            </a:br>
            <a:r>
              <a:rPr kumimoji="0" lang="zh-TW" altLang="en-US" dirty="0" smtClean="0">
                <a:solidFill>
                  <a:srgbClr val="002060"/>
                </a:solidFill>
                <a:latin typeface="Times New Roman" pitchFamily="18" charset="0"/>
              </a:rPr>
              <a:t>和</a:t>
            </a:r>
            <a:r>
              <a:rPr kumimoji="0" lang="zh-TW" altLang="en-US" dirty="0">
                <a:solidFill>
                  <a:srgbClr val="002060"/>
                </a:solidFill>
                <a:latin typeface="Times New Roman" pitchFamily="18" charset="0"/>
              </a:rPr>
              <a:t>數據</a:t>
            </a:r>
            <a:r>
              <a:rPr kumimoji="0" lang="zh-TW" altLang="en-US" dirty="0" smtClean="0">
                <a:solidFill>
                  <a:srgbClr val="002060"/>
                </a:solidFill>
                <a:latin typeface="Times New Roman" pitchFamily="18" charset="0"/>
              </a:rPr>
              <a:t>共享</a:t>
            </a:r>
            <a:endParaRPr lang="zh-TW" altLang="en-US" dirty="0" smtClean="0"/>
          </a:p>
        </p:txBody>
      </p:sp>
      <p:sp>
        <p:nvSpPr>
          <p:cNvPr id="46083" name="Rectangle 5"/>
          <p:cNvSpPr>
            <a:spLocks noGrp="1" noChangeArrowheads="1"/>
          </p:cNvSpPr>
          <p:nvPr>
            <p:ph type="subTitle" idx="1"/>
          </p:nvPr>
        </p:nvSpPr>
        <p:spPr/>
        <p:txBody>
          <a:bodyPr/>
          <a:lstStyle/>
          <a:p>
            <a:pPr eaLnBrk="1" hangingPunct="1"/>
            <a:endParaRPr lang="zh-TW" altLang="zh-TW" smtClean="0"/>
          </a:p>
        </p:txBody>
      </p:sp>
    </p:spTree>
    <p:extLst>
      <p:ext uri="{BB962C8B-B14F-4D97-AF65-F5344CB8AC3E}">
        <p14:creationId xmlns:p14="http://schemas.microsoft.com/office/powerpoint/2010/main" val="232957092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編號版面配置區 5"/>
          <p:cNvSpPr>
            <a:spLocks noGrp="1"/>
          </p:cNvSpPr>
          <p:nvPr>
            <p:ph type="sldNum" sz="quarter" idx="12"/>
          </p:nvPr>
        </p:nvSpPr>
        <p:spPr>
          <a:noFill/>
        </p:spPr>
        <p:txBody>
          <a:bodyPr/>
          <a:lstStyle>
            <a:lvl1pPr>
              <a:defRPr kumimoji="1" sz="3200">
                <a:solidFill>
                  <a:schemeClr val="tx1"/>
                </a:solidFill>
                <a:latin typeface="Times New Roman" pitchFamily="18" charset="0"/>
                <a:ea typeface="標楷體" pitchFamily="65" charset="-120"/>
              </a:defRPr>
            </a:lvl1pPr>
            <a:lvl2pPr>
              <a:defRPr kumimoji="1" sz="2800">
                <a:solidFill>
                  <a:schemeClr val="tx1"/>
                </a:solidFill>
                <a:latin typeface="Times New Roman" pitchFamily="18" charset="0"/>
                <a:ea typeface="標楷體" pitchFamily="65" charset="-120"/>
              </a:defRPr>
            </a:lvl2pPr>
            <a:lvl3pPr>
              <a:defRPr kumimoji="1" sz="2400">
                <a:solidFill>
                  <a:schemeClr val="tx1"/>
                </a:solidFill>
                <a:latin typeface="Times New Roman" pitchFamily="18" charset="0"/>
                <a:ea typeface="標楷體" pitchFamily="65" charset="-120"/>
              </a:defRPr>
            </a:lvl3pPr>
            <a:lvl4pPr>
              <a:defRPr kumimoji="1" sz="2000">
                <a:solidFill>
                  <a:schemeClr val="tx1"/>
                </a:solidFill>
                <a:latin typeface="Times New Roman" pitchFamily="18" charset="0"/>
                <a:ea typeface="標楷體" pitchFamily="65" charset="-120"/>
              </a:defRPr>
            </a:lvl4pPr>
            <a:lvl5pPr>
              <a:defRPr kumimoji="1" sz="2000">
                <a:solidFill>
                  <a:schemeClr val="tx1"/>
                </a:solidFill>
                <a:latin typeface="Times New Roman" pitchFamily="18" charset="0"/>
                <a:ea typeface="標楷體" pitchFamily="65" charset="-120"/>
              </a:defRPr>
            </a:lvl5pPr>
            <a:lvl6pPr eaLnBrk="0" hangingPunct="0">
              <a:defRPr kumimoji="1" sz="2000">
                <a:solidFill>
                  <a:schemeClr val="tx1"/>
                </a:solidFill>
                <a:latin typeface="Times New Roman" pitchFamily="18" charset="0"/>
                <a:ea typeface="標楷體" pitchFamily="65" charset="-120"/>
              </a:defRPr>
            </a:lvl6pPr>
            <a:lvl7pPr eaLnBrk="0" hangingPunct="0">
              <a:defRPr kumimoji="1" sz="2000">
                <a:solidFill>
                  <a:schemeClr val="tx1"/>
                </a:solidFill>
                <a:latin typeface="Times New Roman" pitchFamily="18" charset="0"/>
                <a:ea typeface="標楷體" pitchFamily="65" charset="-120"/>
              </a:defRPr>
            </a:lvl7pPr>
            <a:lvl8pPr eaLnBrk="0" hangingPunct="0">
              <a:defRPr kumimoji="1" sz="2000">
                <a:solidFill>
                  <a:schemeClr val="tx1"/>
                </a:solidFill>
                <a:latin typeface="Times New Roman" pitchFamily="18" charset="0"/>
                <a:ea typeface="標楷體" pitchFamily="65" charset="-120"/>
              </a:defRPr>
            </a:lvl8pPr>
            <a:lvl9pPr eaLnBrk="0" hangingPunct="0">
              <a:defRPr kumimoji="1" sz="2000">
                <a:solidFill>
                  <a:schemeClr val="tx1"/>
                </a:solidFill>
                <a:latin typeface="Times New Roman" pitchFamily="18" charset="0"/>
                <a:ea typeface="標楷體" pitchFamily="65" charset="-120"/>
              </a:defRPr>
            </a:lvl9pPr>
          </a:lstStyle>
          <a:p>
            <a:fld id="{738B9A8D-540E-47FC-AAA5-B70D893B20A4}" type="slidenum">
              <a:rPr kumimoji="0" lang="en-US" altLang="zh-TW" sz="1200" smtClean="0">
                <a:latin typeface="Arial Black" pitchFamily="34" charset="0"/>
                <a:ea typeface="新細明體" charset="-120"/>
              </a:rPr>
              <a:pPr/>
              <a:t>43</a:t>
            </a:fld>
            <a:endParaRPr kumimoji="0" lang="en-US" altLang="zh-TW" sz="1200" smtClean="0">
              <a:latin typeface="Arial Black" pitchFamily="34" charset="0"/>
              <a:ea typeface="新細明體" charset="-120"/>
            </a:endParaRPr>
          </a:p>
        </p:txBody>
      </p:sp>
      <p:sp>
        <p:nvSpPr>
          <p:cNvPr id="13315" name="Rectangle 2"/>
          <p:cNvSpPr>
            <a:spLocks noGrp="1" noChangeArrowheads="1"/>
          </p:cNvSpPr>
          <p:nvPr>
            <p:ph type="title"/>
          </p:nvPr>
        </p:nvSpPr>
        <p:spPr/>
        <p:txBody>
          <a:bodyPr/>
          <a:lstStyle/>
          <a:p>
            <a:pPr eaLnBrk="1" hangingPunct="1"/>
            <a:r>
              <a:rPr lang="en-US" altLang="zh-TW" sz="3800" dirty="0" smtClean="0"/>
              <a:t>Privacy, Confidentiality, and Data Sharing</a:t>
            </a:r>
          </a:p>
        </p:txBody>
      </p:sp>
      <p:sp>
        <p:nvSpPr>
          <p:cNvPr id="13316" name="Rectangle 3"/>
          <p:cNvSpPr>
            <a:spLocks noGrp="1" noChangeArrowheads="1"/>
          </p:cNvSpPr>
          <p:nvPr>
            <p:ph type="body" idx="1"/>
          </p:nvPr>
        </p:nvSpPr>
        <p:spPr/>
        <p:txBody>
          <a:bodyPr/>
          <a:lstStyle/>
          <a:p>
            <a:pPr eaLnBrk="1" hangingPunct="1"/>
            <a:r>
              <a:rPr lang="en-US" altLang="zh-TW" dirty="0" smtClean="0"/>
              <a:t>Two competing values should be balanced:</a:t>
            </a:r>
          </a:p>
          <a:p>
            <a:pPr lvl="1" eaLnBrk="1" hangingPunct="1"/>
            <a:r>
              <a:rPr lang="en-US" altLang="zh-TW" dirty="0" smtClean="0"/>
              <a:t>Free access to information</a:t>
            </a:r>
          </a:p>
          <a:p>
            <a:pPr lvl="1" eaLnBrk="1" hangingPunct="1"/>
            <a:r>
              <a:rPr lang="en-US" altLang="zh-TW" dirty="0" smtClean="0"/>
              <a:t>Protection of patients' privacy and confidentiality</a:t>
            </a:r>
          </a:p>
          <a:p>
            <a:pPr eaLnBrk="1" hangingPunct="1"/>
            <a:r>
              <a:rPr lang="en-US" altLang="zh-TW" dirty="0" smtClean="0"/>
              <a:t>privacy</a:t>
            </a:r>
            <a:r>
              <a:rPr lang="en-US" altLang="zh-TW" dirty="0" smtClean="0">
                <a:sym typeface="Symbol" pitchFamily="18" charset="2"/>
              </a:rPr>
              <a:t>=?</a:t>
            </a:r>
            <a:r>
              <a:rPr lang="en-US" altLang="zh-TW" dirty="0" smtClean="0"/>
              <a:t> confidentiality</a:t>
            </a:r>
          </a:p>
        </p:txBody>
      </p:sp>
    </p:spTree>
    <p:extLst>
      <p:ext uri="{BB962C8B-B14F-4D97-AF65-F5344CB8AC3E}">
        <p14:creationId xmlns:p14="http://schemas.microsoft.com/office/powerpoint/2010/main" val="15196621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投影片編號版面配置區 5"/>
          <p:cNvSpPr>
            <a:spLocks noGrp="1"/>
          </p:cNvSpPr>
          <p:nvPr>
            <p:ph type="sldNum" sz="quarter" idx="12"/>
          </p:nvPr>
        </p:nvSpPr>
        <p:spPr>
          <a:noFill/>
        </p:spPr>
        <p:txBody>
          <a:bodyPr/>
          <a:lstStyle>
            <a:lvl1pPr>
              <a:defRPr kumimoji="1" sz="3200">
                <a:solidFill>
                  <a:schemeClr val="tx1"/>
                </a:solidFill>
                <a:latin typeface="Times New Roman" pitchFamily="18" charset="0"/>
                <a:ea typeface="標楷體" pitchFamily="65" charset="-120"/>
              </a:defRPr>
            </a:lvl1pPr>
            <a:lvl2pPr>
              <a:defRPr kumimoji="1" sz="2800">
                <a:solidFill>
                  <a:schemeClr val="tx1"/>
                </a:solidFill>
                <a:latin typeface="Times New Roman" pitchFamily="18" charset="0"/>
                <a:ea typeface="標楷體" pitchFamily="65" charset="-120"/>
              </a:defRPr>
            </a:lvl2pPr>
            <a:lvl3pPr>
              <a:defRPr kumimoji="1" sz="2400">
                <a:solidFill>
                  <a:schemeClr val="tx1"/>
                </a:solidFill>
                <a:latin typeface="Times New Roman" pitchFamily="18" charset="0"/>
                <a:ea typeface="標楷體" pitchFamily="65" charset="-120"/>
              </a:defRPr>
            </a:lvl3pPr>
            <a:lvl4pPr>
              <a:defRPr kumimoji="1" sz="2000">
                <a:solidFill>
                  <a:schemeClr val="tx1"/>
                </a:solidFill>
                <a:latin typeface="Times New Roman" pitchFamily="18" charset="0"/>
                <a:ea typeface="標楷體" pitchFamily="65" charset="-120"/>
              </a:defRPr>
            </a:lvl4pPr>
            <a:lvl5pPr>
              <a:defRPr kumimoji="1" sz="2000">
                <a:solidFill>
                  <a:schemeClr val="tx1"/>
                </a:solidFill>
                <a:latin typeface="Times New Roman" pitchFamily="18" charset="0"/>
                <a:ea typeface="標楷體" pitchFamily="65" charset="-120"/>
              </a:defRPr>
            </a:lvl5pPr>
            <a:lvl6pPr eaLnBrk="0" hangingPunct="0">
              <a:defRPr kumimoji="1" sz="2000">
                <a:solidFill>
                  <a:schemeClr val="tx1"/>
                </a:solidFill>
                <a:latin typeface="Times New Roman" pitchFamily="18" charset="0"/>
                <a:ea typeface="標楷體" pitchFamily="65" charset="-120"/>
              </a:defRPr>
            </a:lvl6pPr>
            <a:lvl7pPr eaLnBrk="0" hangingPunct="0">
              <a:defRPr kumimoji="1" sz="2000">
                <a:solidFill>
                  <a:schemeClr val="tx1"/>
                </a:solidFill>
                <a:latin typeface="Times New Roman" pitchFamily="18" charset="0"/>
                <a:ea typeface="標楷體" pitchFamily="65" charset="-120"/>
              </a:defRPr>
            </a:lvl7pPr>
            <a:lvl8pPr eaLnBrk="0" hangingPunct="0">
              <a:defRPr kumimoji="1" sz="2000">
                <a:solidFill>
                  <a:schemeClr val="tx1"/>
                </a:solidFill>
                <a:latin typeface="Times New Roman" pitchFamily="18" charset="0"/>
                <a:ea typeface="標楷體" pitchFamily="65" charset="-120"/>
              </a:defRPr>
            </a:lvl8pPr>
            <a:lvl9pPr eaLnBrk="0" hangingPunct="0">
              <a:defRPr kumimoji="1" sz="2000">
                <a:solidFill>
                  <a:schemeClr val="tx1"/>
                </a:solidFill>
                <a:latin typeface="Times New Roman" pitchFamily="18" charset="0"/>
                <a:ea typeface="標楷體" pitchFamily="65" charset="-120"/>
              </a:defRPr>
            </a:lvl9pPr>
          </a:lstStyle>
          <a:p>
            <a:fld id="{A0E6E814-7398-44F5-BE57-01B19CA8ABD4}" type="slidenum">
              <a:rPr kumimoji="0" lang="en-US" altLang="zh-TW" sz="1200" smtClean="0">
                <a:latin typeface="Arial Black" pitchFamily="34" charset="0"/>
                <a:ea typeface="新細明體" charset="-120"/>
              </a:rPr>
              <a:pPr/>
              <a:t>44</a:t>
            </a:fld>
            <a:endParaRPr kumimoji="0" lang="en-US" altLang="zh-TW" sz="1200" smtClean="0">
              <a:latin typeface="Arial Black" pitchFamily="34" charset="0"/>
              <a:ea typeface="新細明體" charset="-120"/>
            </a:endParaRPr>
          </a:p>
        </p:txBody>
      </p:sp>
      <p:sp>
        <p:nvSpPr>
          <p:cNvPr id="14339" name="Rectangle 2"/>
          <p:cNvSpPr>
            <a:spLocks noGrp="1" noChangeArrowheads="1"/>
          </p:cNvSpPr>
          <p:nvPr>
            <p:ph type="title"/>
          </p:nvPr>
        </p:nvSpPr>
        <p:spPr/>
        <p:txBody>
          <a:bodyPr/>
          <a:lstStyle/>
          <a:p>
            <a:pPr eaLnBrk="1" hangingPunct="1"/>
            <a:r>
              <a:rPr lang="en-US" altLang="zh-TW" sz="3800" dirty="0" smtClean="0"/>
              <a:t>Privacy, Confidentiality, and Data Sharing</a:t>
            </a:r>
          </a:p>
        </p:txBody>
      </p:sp>
      <p:sp>
        <p:nvSpPr>
          <p:cNvPr id="14340" name="Rectangle 3"/>
          <p:cNvSpPr>
            <a:spLocks noGrp="1" noChangeArrowheads="1"/>
          </p:cNvSpPr>
          <p:nvPr>
            <p:ph type="body" idx="1"/>
          </p:nvPr>
        </p:nvSpPr>
        <p:spPr/>
        <p:txBody>
          <a:bodyPr/>
          <a:lstStyle/>
          <a:p>
            <a:pPr eaLnBrk="1" hangingPunct="1">
              <a:lnSpc>
                <a:spcPct val="90000"/>
              </a:lnSpc>
            </a:pPr>
            <a:r>
              <a:rPr lang="en-US" altLang="zh-TW" smtClean="0"/>
              <a:t>privacy</a:t>
            </a:r>
            <a:r>
              <a:rPr lang="en-US" altLang="zh-TW" smtClean="0">
                <a:sym typeface="Symbol" pitchFamily="18" charset="2"/>
              </a:rPr>
              <a:t></a:t>
            </a:r>
            <a:r>
              <a:rPr lang="en-US" altLang="zh-TW" smtClean="0"/>
              <a:t> confidentiality</a:t>
            </a:r>
          </a:p>
          <a:p>
            <a:pPr eaLnBrk="1" hangingPunct="1">
              <a:lnSpc>
                <a:spcPct val="90000"/>
              </a:lnSpc>
            </a:pPr>
            <a:r>
              <a:rPr lang="en-US" altLang="zh-TW" smtClean="0"/>
              <a:t>Privacy: people</a:t>
            </a:r>
          </a:p>
          <a:p>
            <a:pPr lvl="1" eaLnBrk="1" hangingPunct="1">
              <a:lnSpc>
                <a:spcPct val="90000"/>
              </a:lnSpc>
            </a:pPr>
            <a:r>
              <a:rPr lang="en-US" altLang="zh-TW" smtClean="0"/>
              <a:t>Ex. If someone follows you and spies on you entering an AIDS clinic, your </a:t>
            </a:r>
            <a:r>
              <a:rPr lang="en-US" altLang="zh-TW" b="1" smtClean="0"/>
              <a:t>privacy</a:t>
            </a:r>
            <a:r>
              <a:rPr lang="en-US" altLang="zh-TW" smtClean="0"/>
              <a:t> is violated.</a:t>
            </a:r>
          </a:p>
          <a:p>
            <a:pPr eaLnBrk="1" hangingPunct="1">
              <a:lnSpc>
                <a:spcPct val="90000"/>
              </a:lnSpc>
            </a:pPr>
            <a:r>
              <a:rPr lang="en-US" altLang="zh-TW" smtClean="0"/>
              <a:t>Confidentiality: information</a:t>
            </a:r>
          </a:p>
          <a:p>
            <a:pPr lvl="1" eaLnBrk="1" hangingPunct="1">
              <a:lnSpc>
                <a:spcPct val="90000"/>
              </a:lnSpc>
            </a:pPr>
            <a:r>
              <a:rPr lang="en-US" altLang="zh-TW" smtClean="0"/>
              <a:t>Ex. If someone sneaks into the clinic and looks at your health care record, your record's </a:t>
            </a:r>
            <a:r>
              <a:rPr lang="en-US" altLang="zh-TW" b="1" smtClean="0"/>
              <a:t>confidentiality</a:t>
            </a:r>
            <a:r>
              <a:rPr lang="en-US" altLang="zh-TW" smtClean="0"/>
              <a:t> is breached.</a:t>
            </a:r>
          </a:p>
        </p:txBody>
      </p:sp>
    </p:spTree>
    <p:extLst>
      <p:ext uri="{BB962C8B-B14F-4D97-AF65-F5344CB8AC3E}">
        <p14:creationId xmlns:p14="http://schemas.microsoft.com/office/powerpoint/2010/main" val="192526749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編號版面配置區 5"/>
          <p:cNvSpPr>
            <a:spLocks noGrp="1"/>
          </p:cNvSpPr>
          <p:nvPr>
            <p:ph type="sldNum" sz="quarter" idx="12"/>
          </p:nvPr>
        </p:nvSpPr>
        <p:spPr>
          <a:noFill/>
        </p:spPr>
        <p:txBody>
          <a:bodyPr/>
          <a:lstStyle>
            <a:lvl1pPr>
              <a:defRPr kumimoji="1" sz="3200">
                <a:solidFill>
                  <a:schemeClr val="tx1"/>
                </a:solidFill>
                <a:latin typeface="Times New Roman" pitchFamily="18" charset="0"/>
                <a:ea typeface="標楷體" pitchFamily="65" charset="-120"/>
              </a:defRPr>
            </a:lvl1pPr>
            <a:lvl2pPr>
              <a:defRPr kumimoji="1" sz="2800">
                <a:solidFill>
                  <a:schemeClr val="tx1"/>
                </a:solidFill>
                <a:latin typeface="Times New Roman" pitchFamily="18" charset="0"/>
                <a:ea typeface="標楷體" pitchFamily="65" charset="-120"/>
              </a:defRPr>
            </a:lvl2pPr>
            <a:lvl3pPr>
              <a:defRPr kumimoji="1" sz="2400">
                <a:solidFill>
                  <a:schemeClr val="tx1"/>
                </a:solidFill>
                <a:latin typeface="Times New Roman" pitchFamily="18" charset="0"/>
                <a:ea typeface="標楷體" pitchFamily="65" charset="-120"/>
              </a:defRPr>
            </a:lvl3pPr>
            <a:lvl4pPr>
              <a:defRPr kumimoji="1" sz="2000">
                <a:solidFill>
                  <a:schemeClr val="tx1"/>
                </a:solidFill>
                <a:latin typeface="Times New Roman" pitchFamily="18" charset="0"/>
                <a:ea typeface="標楷體" pitchFamily="65" charset="-120"/>
              </a:defRPr>
            </a:lvl4pPr>
            <a:lvl5pPr>
              <a:defRPr kumimoji="1" sz="2000">
                <a:solidFill>
                  <a:schemeClr val="tx1"/>
                </a:solidFill>
                <a:latin typeface="Times New Roman" pitchFamily="18" charset="0"/>
                <a:ea typeface="標楷體" pitchFamily="65" charset="-120"/>
              </a:defRPr>
            </a:lvl5pPr>
            <a:lvl6pPr eaLnBrk="0" hangingPunct="0">
              <a:defRPr kumimoji="1" sz="2000">
                <a:solidFill>
                  <a:schemeClr val="tx1"/>
                </a:solidFill>
                <a:latin typeface="Times New Roman" pitchFamily="18" charset="0"/>
                <a:ea typeface="標楷體" pitchFamily="65" charset="-120"/>
              </a:defRPr>
            </a:lvl6pPr>
            <a:lvl7pPr eaLnBrk="0" hangingPunct="0">
              <a:defRPr kumimoji="1" sz="2000">
                <a:solidFill>
                  <a:schemeClr val="tx1"/>
                </a:solidFill>
                <a:latin typeface="Times New Roman" pitchFamily="18" charset="0"/>
                <a:ea typeface="標楷體" pitchFamily="65" charset="-120"/>
              </a:defRPr>
            </a:lvl7pPr>
            <a:lvl8pPr eaLnBrk="0" hangingPunct="0">
              <a:defRPr kumimoji="1" sz="2000">
                <a:solidFill>
                  <a:schemeClr val="tx1"/>
                </a:solidFill>
                <a:latin typeface="Times New Roman" pitchFamily="18" charset="0"/>
                <a:ea typeface="標楷體" pitchFamily="65" charset="-120"/>
              </a:defRPr>
            </a:lvl8pPr>
            <a:lvl9pPr eaLnBrk="0" hangingPunct="0">
              <a:defRPr kumimoji="1" sz="2000">
                <a:solidFill>
                  <a:schemeClr val="tx1"/>
                </a:solidFill>
                <a:latin typeface="Times New Roman" pitchFamily="18" charset="0"/>
                <a:ea typeface="標楷體" pitchFamily="65" charset="-120"/>
              </a:defRPr>
            </a:lvl9pPr>
          </a:lstStyle>
          <a:p>
            <a:fld id="{8BEA3574-6ED3-46E3-BC6E-E25AB9CEDA6E}" type="slidenum">
              <a:rPr kumimoji="0" lang="en-US" altLang="zh-TW" sz="1200" smtClean="0">
                <a:latin typeface="Arial Black" pitchFamily="34" charset="0"/>
                <a:ea typeface="新細明體" charset="-120"/>
              </a:rPr>
              <a:pPr/>
              <a:t>45</a:t>
            </a:fld>
            <a:endParaRPr kumimoji="0" lang="en-US" altLang="zh-TW" sz="1200" smtClean="0">
              <a:latin typeface="Arial Black" pitchFamily="34" charset="0"/>
              <a:ea typeface="新細明體" charset="-120"/>
            </a:endParaRPr>
          </a:p>
        </p:txBody>
      </p:sp>
      <p:sp>
        <p:nvSpPr>
          <p:cNvPr id="15363" name="Rectangle 2"/>
          <p:cNvSpPr>
            <a:spLocks noGrp="1" noChangeArrowheads="1"/>
          </p:cNvSpPr>
          <p:nvPr>
            <p:ph type="title"/>
          </p:nvPr>
        </p:nvSpPr>
        <p:spPr/>
        <p:txBody>
          <a:bodyPr/>
          <a:lstStyle/>
          <a:p>
            <a:pPr eaLnBrk="1" hangingPunct="1"/>
            <a:r>
              <a:rPr lang="en-US" altLang="zh-TW" sz="3800" dirty="0" smtClean="0"/>
              <a:t>Electronic Clinical and Research Data</a:t>
            </a:r>
          </a:p>
        </p:txBody>
      </p:sp>
      <p:sp>
        <p:nvSpPr>
          <p:cNvPr id="15364" name="Rectangle 3"/>
          <p:cNvSpPr>
            <a:spLocks noGrp="1" noChangeArrowheads="1"/>
          </p:cNvSpPr>
          <p:nvPr>
            <p:ph type="body" idx="1"/>
          </p:nvPr>
        </p:nvSpPr>
        <p:spPr/>
        <p:txBody>
          <a:bodyPr/>
          <a:lstStyle/>
          <a:p>
            <a:pPr eaLnBrk="1" hangingPunct="1"/>
            <a:r>
              <a:rPr lang="en-US" altLang="zh-TW" dirty="0" smtClean="0"/>
              <a:t>The ways to restrict inappropriate access to electronic records</a:t>
            </a:r>
          </a:p>
          <a:p>
            <a:pPr lvl="1" eaLnBrk="1" hangingPunct="1"/>
            <a:r>
              <a:rPr lang="en-US" altLang="zh-TW" dirty="0" smtClean="0"/>
              <a:t>Technological methods: security of computers</a:t>
            </a:r>
          </a:p>
          <a:p>
            <a:pPr lvl="1" eaLnBrk="1" hangingPunct="1"/>
            <a:r>
              <a:rPr lang="en-US" altLang="zh-TW" dirty="0" smtClean="0"/>
              <a:t>Policy approaches: </a:t>
            </a:r>
          </a:p>
        </p:txBody>
      </p:sp>
    </p:spTree>
    <p:extLst>
      <p:ext uri="{BB962C8B-B14F-4D97-AF65-F5344CB8AC3E}">
        <p14:creationId xmlns:p14="http://schemas.microsoft.com/office/powerpoint/2010/main" val="355454459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投影片編號版面配置區 5"/>
          <p:cNvSpPr>
            <a:spLocks noGrp="1"/>
          </p:cNvSpPr>
          <p:nvPr>
            <p:ph type="sldNum" sz="quarter" idx="12"/>
          </p:nvPr>
        </p:nvSpPr>
        <p:spPr>
          <a:noFill/>
        </p:spPr>
        <p:txBody>
          <a:bodyPr/>
          <a:lstStyle>
            <a:lvl1pPr>
              <a:defRPr kumimoji="1" sz="3200">
                <a:solidFill>
                  <a:schemeClr val="tx1"/>
                </a:solidFill>
                <a:latin typeface="Times New Roman" pitchFamily="18" charset="0"/>
                <a:ea typeface="標楷體" pitchFamily="65" charset="-120"/>
              </a:defRPr>
            </a:lvl1pPr>
            <a:lvl2pPr>
              <a:defRPr kumimoji="1" sz="2800">
                <a:solidFill>
                  <a:schemeClr val="tx1"/>
                </a:solidFill>
                <a:latin typeface="Times New Roman" pitchFamily="18" charset="0"/>
                <a:ea typeface="標楷體" pitchFamily="65" charset="-120"/>
              </a:defRPr>
            </a:lvl2pPr>
            <a:lvl3pPr>
              <a:defRPr kumimoji="1" sz="2400">
                <a:solidFill>
                  <a:schemeClr val="tx1"/>
                </a:solidFill>
                <a:latin typeface="Times New Roman" pitchFamily="18" charset="0"/>
                <a:ea typeface="標楷體" pitchFamily="65" charset="-120"/>
              </a:defRPr>
            </a:lvl3pPr>
            <a:lvl4pPr>
              <a:defRPr kumimoji="1" sz="2000">
                <a:solidFill>
                  <a:schemeClr val="tx1"/>
                </a:solidFill>
                <a:latin typeface="Times New Roman" pitchFamily="18" charset="0"/>
                <a:ea typeface="標楷體" pitchFamily="65" charset="-120"/>
              </a:defRPr>
            </a:lvl4pPr>
            <a:lvl5pPr>
              <a:defRPr kumimoji="1" sz="2000">
                <a:solidFill>
                  <a:schemeClr val="tx1"/>
                </a:solidFill>
                <a:latin typeface="Times New Roman" pitchFamily="18" charset="0"/>
                <a:ea typeface="標楷體" pitchFamily="65" charset="-120"/>
              </a:defRPr>
            </a:lvl5pPr>
            <a:lvl6pPr eaLnBrk="0" hangingPunct="0">
              <a:defRPr kumimoji="1" sz="2000">
                <a:solidFill>
                  <a:schemeClr val="tx1"/>
                </a:solidFill>
                <a:latin typeface="Times New Roman" pitchFamily="18" charset="0"/>
                <a:ea typeface="標楷體" pitchFamily="65" charset="-120"/>
              </a:defRPr>
            </a:lvl6pPr>
            <a:lvl7pPr eaLnBrk="0" hangingPunct="0">
              <a:defRPr kumimoji="1" sz="2000">
                <a:solidFill>
                  <a:schemeClr val="tx1"/>
                </a:solidFill>
                <a:latin typeface="Times New Roman" pitchFamily="18" charset="0"/>
                <a:ea typeface="標楷體" pitchFamily="65" charset="-120"/>
              </a:defRPr>
            </a:lvl7pPr>
            <a:lvl8pPr eaLnBrk="0" hangingPunct="0">
              <a:defRPr kumimoji="1" sz="2000">
                <a:solidFill>
                  <a:schemeClr val="tx1"/>
                </a:solidFill>
                <a:latin typeface="Times New Roman" pitchFamily="18" charset="0"/>
                <a:ea typeface="標楷體" pitchFamily="65" charset="-120"/>
              </a:defRPr>
            </a:lvl8pPr>
            <a:lvl9pPr eaLnBrk="0" hangingPunct="0">
              <a:defRPr kumimoji="1" sz="2000">
                <a:solidFill>
                  <a:schemeClr val="tx1"/>
                </a:solidFill>
                <a:latin typeface="Times New Roman" pitchFamily="18" charset="0"/>
                <a:ea typeface="標楷體" pitchFamily="65" charset="-120"/>
              </a:defRPr>
            </a:lvl9pPr>
          </a:lstStyle>
          <a:p>
            <a:fld id="{69689360-FB99-464C-BFAC-0E3FBEDB6D3D}" type="slidenum">
              <a:rPr kumimoji="0" lang="en-US" altLang="zh-TW" sz="1200" smtClean="0">
                <a:latin typeface="Arial Black" pitchFamily="34" charset="0"/>
                <a:ea typeface="新細明體" charset="-120"/>
              </a:rPr>
              <a:pPr/>
              <a:t>46</a:t>
            </a:fld>
            <a:endParaRPr kumimoji="0" lang="en-US" altLang="zh-TW" sz="1200" smtClean="0">
              <a:latin typeface="Arial Black" pitchFamily="34" charset="0"/>
              <a:ea typeface="新細明體" charset="-120"/>
            </a:endParaRPr>
          </a:p>
        </p:txBody>
      </p:sp>
      <p:sp>
        <p:nvSpPr>
          <p:cNvPr id="16387" name="Rectangle 2"/>
          <p:cNvSpPr>
            <a:spLocks noGrp="1" noChangeArrowheads="1"/>
          </p:cNvSpPr>
          <p:nvPr>
            <p:ph type="title"/>
          </p:nvPr>
        </p:nvSpPr>
        <p:spPr/>
        <p:txBody>
          <a:bodyPr/>
          <a:lstStyle/>
          <a:p>
            <a:pPr eaLnBrk="1" hangingPunct="1"/>
            <a:r>
              <a:rPr lang="en-US" altLang="zh-TW" sz="3800" smtClean="0"/>
              <a:t>Electronic Clinical and Research Data</a:t>
            </a:r>
          </a:p>
        </p:txBody>
      </p:sp>
      <p:sp>
        <p:nvSpPr>
          <p:cNvPr id="16388" name="Rectangle 3"/>
          <p:cNvSpPr>
            <a:spLocks noGrp="1" noChangeArrowheads="1"/>
          </p:cNvSpPr>
          <p:nvPr>
            <p:ph type="body" idx="1"/>
          </p:nvPr>
        </p:nvSpPr>
        <p:spPr/>
        <p:txBody>
          <a:bodyPr/>
          <a:lstStyle/>
          <a:p>
            <a:pPr eaLnBrk="1" hangingPunct="1"/>
            <a:r>
              <a:rPr lang="en-US" altLang="zh-TW" dirty="0" smtClean="0"/>
              <a:t>Technological methods: security of computers</a:t>
            </a:r>
          </a:p>
          <a:p>
            <a:pPr lvl="1" eaLnBrk="1" hangingPunct="1"/>
            <a:r>
              <a:rPr lang="zh-TW" altLang="en-US" dirty="0" smtClean="0"/>
              <a:t>使用者認證</a:t>
            </a:r>
            <a:endParaRPr lang="en-US" altLang="zh-TW" dirty="0" smtClean="0"/>
          </a:p>
          <a:p>
            <a:pPr lvl="1" eaLnBrk="1" hangingPunct="1"/>
            <a:r>
              <a:rPr lang="zh-TW" altLang="en-US" dirty="0" smtClean="0"/>
              <a:t>使用稽核</a:t>
            </a:r>
            <a:r>
              <a:rPr lang="zh-TW" altLang="en-US" dirty="0"/>
              <a:t>追</a:t>
            </a:r>
            <a:r>
              <a:rPr lang="zh-TW" altLang="en-US" dirty="0" smtClean="0"/>
              <a:t>踪</a:t>
            </a:r>
            <a:r>
              <a:rPr lang="en-US" altLang="zh-TW" dirty="0"/>
              <a:t>(audit </a:t>
            </a:r>
            <a:r>
              <a:rPr lang="en-US" altLang="zh-TW" dirty="0" smtClean="0"/>
              <a:t>trails)</a:t>
            </a:r>
            <a:r>
              <a:rPr lang="zh-TW" altLang="en-US" dirty="0" smtClean="0"/>
              <a:t>或日誌</a:t>
            </a:r>
            <a:r>
              <a:rPr lang="en-US" altLang="zh-TW" dirty="0" smtClean="0"/>
              <a:t>(log file)</a:t>
            </a:r>
          </a:p>
        </p:txBody>
      </p:sp>
    </p:spTree>
    <p:extLst>
      <p:ext uri="{BB962C8B-B14F-4D97-AF65-F5344CB8AC3E}">
        <p14:creationId xmlns:p14="http://schemas.microsoft.com/office/powerpoint/2010/main" val="231012169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投影片編號版面配置區 5"/>
          <p:cNvSpPr>
            <a:spLocks noGrp="1"/>
          </p:cNvSpPr>
          <p:nvPr>
            <p:ph type="sldNum" sz="quarter" idx="12"/>
          </p:nvPr>
        </p:nvSpPr>
        <p:spPr>
          <a:noFill/>
        </p:spPr>
        <p:txBody>
          <a:bodyPr/>
          <a:lstStyle>
            <a:lvl1pPr>
              <a:defRPr kumimoji="1" sz="3200">
                <a:solidFill>
                  <a:schemeClr val="tx1"/>
                </a:solidFill>
                <a:latin typeface="Times New Roman" pitchFamily="18" charset="0"/>
                <a:ea typeface="標楷體" pitchFamily="65" charset="-120"/>
              </a:defRPr>
            </a:lvl1pPr>
            <a:lvl2pPr>
              <a:defRPr kumimoji="1" sz="2800">
                <a:solidFill>
                  <a:schemeClr val="tx1"/>
                </a:solidFill>
                <a:latin typeface="Times New Roman" pitchFamily="18" charset="0"/>
                <a:ea typeface="標楷體" pitchFamily="65" charset="-120"/>
              </a:defRPr>
            </a:lvl2pPr>
            <a:lvl3pPr>
              <a:defRPr kumimoji="1" sz="2400">
                <a:solidFill>
                  <a:schemeClr val="tx1"/>
                </a:solidFill>
                <a:latin typeface="Times New Roman" pitchFamily="18" charset="0"/>
                <a:ea typeface="標楷體" pitchFamily="65" charset="-120"/>
              </a:defRPr>
            </a:lvl3pPr>
            <a:lvl4pPr>
              <a:defRPr kumimoji="1" sz="2000">
                <a:solidFill>
                  <a:schemeClr val="tx1"/>
                </a:solidFill>
                <a:latin typeface="Times New Roman" pitchFamily="18" charset="0"/>
                <a:ea typeface="標楷體" pitchFamily="65" charset="-120"/>
              </a:defRPr>
            </a:lvl4pPr>
            <a:lvl5pPr>
              <a:defRPr kumimoji="1" sz="2000">
                <a:solidFill>
                  <a:schemeClr val="tx1"/>
                </a:solidFill>
                <a:latin typeface="Times New Roman" pitchFamily="18" charset="0"/>
                <a:ea typeface="標楷體" pitchFamily="65" charset="-120"/>
              </a:defRPr>
            </a:lvl5pPr>
            <a:lvl6pPr eaLnBrk="0" hangingPunct="0">
              <a:defRPr kumimoji="1" sz="2000">
                <a:solidFill>
                  <a:schemeClr val="tx1"/>
                </a:solidFill>
                <a:latin typeface="Times New Roman" pitchFamily="18" charset="0"/>
                <a:ea typeface="標楷體" pitchFamily="65" charset="-120"/>
              </a:defRPr>
            </a:lvl6pPr>
            <a:lvl7pPr eaLnBrk="0" hangingPunct="0">
              <a:defRPr kumimoji="1" sz="2000">
                <a:solidFill>
                  <a:schemeClr val="tx1"/>
                </a:solidFill>
                <a:latin typeface="Times New Roman" pitchFamily="18" charset="0"/>
                <a:ea typeface="標楷體" pitchFamily="65" charset="-120"/>
              </a:defRPr>
            </a:lvl7pPr>
            <a:lvl8pPr eaLnBrk="0" hangingPunct="0">
              <a:defRPr kumimoji="1" sz="2000">
                <a:solidFill>
                  <a:schemeClr val="tx1"/>
                </a:solidFill>
                <a:latin typeface="Times New Roman" pitchFamily="18" charset="0"/>
                <a:ea typeface="標楷體" pitchFamily="65" charset="-120"/>
              </a:defRPr>
            </a:lvl8pPr>
            <a:lvl9pPr eaLnBrk="0" hangingPunct="0">
              <a:defRPr kumimoji="1" sz="2000">
                <a:solidFill>
                  <a:schemeClr val="tx1"/>
                </a:solidFill>
                <a:latin typeface="Times New Roman" pitchFamily="18" charset="0"/>
                <a:ea typeface="標楷體" pitchFamily="65" charset="-120"/>
              </a:defRPr>
            </a:lvl9pPr>
          </a:lstStyle>
          <a:p>
            <a:fld id="{3E5359E4-2456-4141-A334-164A05429D8B}" type="slidenum">
              <a:rPr kumimoji="0" lang="en-US" altLang="zh-TW" sz="1200" smtClean="0">
                <a:latin typeface="Arial Black" pitchFamily="34" charset="0"/>
                <a:ea typeface="新細明體" charset="-120"/>
              </a:rPr>
              <a:pPr/>
              <a:t>47</a:t>
            </a:fld>
            <a:endParaRPr kumimoji="0" lang="en-US" altLang="zh-TW" sz="1200" smtClean="0">
              <a:latin typeface="Arial Black" pitchFamily="34" charset="0"/>
              <a:ea typeface="新細明體" charset="-120"/>
            </a:endParaRPr>
          </a:p>
        </p:txBody>
      </p:sp>
      <p:sp>
        <p:nvSpPr>
          <p:cNvPr id="17411" name="Rectangle 2"/>
          <p:cNvSpPr>
            <a:spLocks noGrp="1" noChangeArrowheads="1"/>
          </p:cNvSpPr>
          <p:nvPr>
            <p:ph type="title"/>
          </p:nvPr>
        </p:nvSpPr>
        <p:spPr/>
        <p:txBody>
          <a:bodyPr/>
          <a:lstStyle/>
          <a:p>
            <a:pPr eaLnBrk="1" hangingPunct="1"/>
            <a:r>
              <a:rPr lang="en-US" altLang="zh-TW" sz="3800" smtClean="0"/>
              <a:t>Electronic Clinical and Research Data</a:t>
            </a:r>
          </a:p>
        </p:txBody>
      </p:sp>
      <p:sp>
        <p:nvSpPr>
          <p:cNvPr id="17412" name="Rectangle 3"/>
          <p:cNvSpPr>
            <a:spLocks noGrp="1" noChangeArrowheads="1"/>
          </p:cNvSpPr>
          <p:nvPr>
            <p:ph type="body" idx="1"/>
          </p:nvPr>
        </p:nvSpPr>
        <p:spPr/>
        <p:txBody>
          <a:bodyPr/>
          <a:lstStyle/>
          <a:p>
            <a:pPr eaLnBrk="1" hangingPunct="1"/>
            <a:r>
              <a:rPr lang="en-US" altLang="zh-TW" dirty="0" smtClean="0"/>
              <a:t>Policy approaches: </a:t>
            </a:r>
          </a:p>
          <a:p>
            <a:pPr lvl="1" eaLnBrk="1" hangingPunct="1"/>
            <a:r>
              <a:rPr lang="zh-TW" altLang="en-US" dirty="0" smtClean="0"/>
              <a:t>建立安全</a:t>
            </a:r>
            <a:r>
              <a:rPr lang="zh-TW" altLang="en-US" dirty="0"/>
              <a:t>和保密委員會</a:t>
            </a:r>
            <a:endParaRPr lang="en-US" altLang="zh-TW" dirty="0" smtClean="0"/>
          </a:p>
          <a:p>
            <a:pPr lvl="1" eaLnBrk="1" hangingPunct="1"/>
            <a:r>
              <a:rPr lang="zh-TW" altLang="en-US" dirty="0"/>
              <a:t>建立</a:t>
            </a:r>
            <a:r>
              <a:rPr lang="zh-TW" altLang="en-US" dirty="0" smtClean="0"/>
              <a:t>教育訓練計劃</a:t>
            </a:r>
            <a:endParaRPr lang="en-US" altLang="zh-TW" dirty="0" smtClean="0"/>
          </a:p>
        </p:txBody>
      </p:sp>
    </p:spTree>
    <p:extLst>
      <p:ext uri="{BB962C8B-B14F-4D97-AF65-F5344CB8AC3E}">
        <p14:creationId xmlns:p14="http://schemas.microsoft.com/office/powerpoint/2010/main" val="146982108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投影片編號版面配置區 5"/>
          <p:cNvSpPr>
            <a:spLocks noGrp="1"/>
          </p:cNvSpPr>
          <p:nvPr>
            <p:ph type="sldNum" sz="quarter" idx="12"/>
          </p:nvPr>
        </p:nvSpPr>
        <p:spPr>
          <a:noFill/>
        </p:spPr>
        <p:txBody>
          <a:bodyPr/>
          <a:lstStyle>
            <a:lvl1pPr>
              <a:defRPr kumimoji="1" sz="3200">
                <a:solidFill>
                  <a:schemeClr val="tx1"/>
                </a:solidFill>
                <a:latin typeface="Times New Roman" pitchFamily="18" charset="0"/>
                <a:ea typeface="標楷體" pitchFamily="65" charset="-120"/>
              </a:defRPr>
            </a:lvl1pPr>
            <a:lvl2pPr>
              <a:defRPr kumimoji="1" sz="2800">
                <a:solidFill>
                  <a:schemeClr val="tx1"/>
                </a:solidFill>
                <a:latin typeface="Times New Roman" pitchFamily="18" charset="0"/>
                <a:ea typeface="標楷體" pitchFamily="65" charset="-120"/>
              </a:defRPr>
            </a:lvl2pPr>
            <a:lvl3pPr>
              <a:defRPr kumimoji="1" sz="2400">
                <a:solidFill>
                  <a:schemeClr val="tx1"/>
                </a:solidFill>
                <a:latin typeface="Times New Roman" pitchFamily="18" charset="0"/>
                <a:ea typeface="標楷體" pitchFamily="65" charset="-120"/>
              </a:defRPr>
            </a:lvl3pPr>
            <a:lvl4pPr>
              <a:defRPr kumimoji="1" sz="2000">
                <a:solidFill>
                  <a:schemeClr val="tx1"/>
                </a:solidFill>
                <a:latin typeface="Times New Roman" pitchFamily="18" charset="0"/>
                <a:ea typeface="標楷體" pitchFamily="65" charset="-120"/>
              </a:defRPr>
            </a:lvl4pPr>
            <a:lvl5pPr>
              <a:defRPr kumimoji="1" sz="2000">
                <a:solidFill>
                  <a:schemeClr val="tx1"/>
                </a:solidFill>
                <a:latin typeface="Times New Roman" pitchFamily="18" charset="0"/>
                <a:ea typeface="標楷體" pitchFamily="65" charset="-120"/>
              </a:defRPr>
            </a:lvl5pPr>
            <a:lvl6pPr eaLnBrk="0" hangingPunct="0">
              <a:defRPr kumimoji="1" sz="2000">
                <a:solidFill>
                  <a:schemeClr val="tx1"/>
                </a:solidFill>
                <a:latin typeface="Times New Roman" pitchFamily="18" charset="0"/>
                <a:ea typeface="標楷體" pitchFamily="65" charset="-120"/>
              </a:defRPr>
            </a:lvl6pPr>
            <a:lvl7pPr eaLnBrk="0" hangingPunct="0">
              <a:defRPr kumimoji="1" sz="2000">
                <a:solidFill>
                  <a:schemeClr val="tx1"/>
                </a:solidFill>
                <a:latin typeface="Times New Roman" pitchFamily="18" charset="0"/>
                <a:ea typeface="標楷體" pitchFamily="65" charset="-120"/>
              </a:defRPr>
            </a:lvl7pPr>
            <a:lvl8pPr eaLnBrk="0" hangingPunct="0">
              <a:defRPr kumimoji="1" sz="2000">
                <a:solidFill>
                  <a:schemeClr val="tx1"/>
                </a:solidFill>
                <a:latin typeface="Times New Roman" pitchFamily="18" charset="0"/>
                <a:ea typeface="標楷體" pitchFamily="65" charset="-120"/>
              </a:defRPr>
            </a:lvl8pPr>
            <a:lvl9pPr eaLnBrk="0" hangingPunct="0">
              <a:defRPr kumimoji="1" sz="2000">
                <a:solidFill>
                  <a:schemeClr val="tx1"/>
                </a:solidFill>
                <a:latin typeface="Times New Roman" pitchFamily="18" charset="0"/>
                <a:ea typeface="標楷體" pitchFamily="65" charset="-120"/>
              </a:defRPr>
            </a:lvl9pPr>
          </a:lstStyle>
          <a:p>
            <a:fld id="{2B072E98-E988-4651-84CF-FC2FBA1AF955}" type="slidenum">
              <a:rPr kumimoji="0" lang="en-US" altLang="zh-TW" sz="1200" smtClean="0">
                <a:latin typeface="Arial Black" pitchFamily="34" charset="0"/>
                <a:ea typeface="新細明體" charset="-120"/>
              </a:rPr>
              <a:pPr/>
              <a:t>48</a:t>
            </a:fld>
            <a:endParaRPr kumimoji="0" lang="en-US" altLang="zh-TW" sz="1200" smtClean="0">
              <a:latin typeface="Arial Black" pitchFamily="34" charset="0"/>
              <a:ea typeface="新細明體" charset="-120"/>
            </a:endParaRPr>
          </a:p>
        </p:txBody>
      </p:sp>
      <p:sp>
        <p:nvSpPr>
          <p:cNvPr id="18435" name="Rectangle 2"/>
          <p:cNvSpPr>
            <a:spLocks noGrp="1" noChangeArrowheads="1"/>
          </p:cNvSpPr>
          <p:nvPr>
            <p:ph type="title"/>
          </p:nvPr>
        </p:nvSpPr>
        <p:spPr>
          <a:xfrm>
            <a:off x="195263" y="228600"/>
            <a:ext cx="8697912" cy="914400"/>
          </a:xfrm>
        </p:spPr>
        <p:txBody>
          <a:bodyPr/>
          <a:lstStyle/>
          <a:p>
            <a:pPr eaLnBrk="1" hangingPunct="1"/>
            <a:r>
              <a:rPr lang="en-US" altLang="zh-TW" sz="3800" dirty="0" smtClean="0"/>
              <a:t>Electronic Clinical and Research Data </a:t>
            </a:r>
            <a:endParaRPr lang="en-US" altLang="zh-TW" sz="3200" dirty="0" smtClean="0"/>
          </a:p>
        </p:txBody>
      </p:sp>
      <p:sp>
        <p:nvSpPr>
          <p:cNvPr id="18436" name="Rectangle 3"/>
          <p:cNvSpPr>
            <a:spLocks noGrp="1" noChangeArrowheads="1"/>
          </p:cNvSpPr>
          <p:nvPr>
            <p:ph type="body" idx="1"/>
          </p:nvPr>
        </p:nvSpPr>
        <p:spPr/>
        <p:txBody>
          <a:bodyPr/>
          <a:lstStyle/>
          <a:p>
            <a:pPr eaLnBrk="1" hangingPunct="1">
              <a:buFont typeface="Wingdings" pitchFamily="2" charset="2"/>
              <a:buNone/>
            </a:pPr>
            <a:r>
              <a:rPr lang="en-US" altLang="zh-TW" smtClean="0"/>
              <a:t>Establish safeguards</a:t>
            </a:r>
          </a:p>
          <a:p>
            <a:pPr eaLnBrk="1" hangingPunct="1"/>
            <a:r>
              <a:rPr lang="en-US" altLang="zh-TW" smtClean="0"/>
              <a:t>Ex.1: To establish mechanisms to anonymize the information in  individual records or to decouple the data contained in the records from any unique patient identifier.</a:t>
            </a:r>
          </a:p>
        </p:txBody>
      </p:sp>
      <p:sp>
        <p:nvSpPr>
          <p:cNvPr id="18437" name="AutoShape 4"/>
          <p:cNvSpPr>
            <a:spLocks noChangeArrowheads="1"/>
          </p:cNvSpPr>
          <p:nvPr/>
        </p:nvSpPr>
        <p:spPr bwMode="auto">
          <a:xfrm>
            <a:off x="6516688" y="4292600"/>
            <a:ext cx="1944687" cy="2232025"/>
          </a:xfrm>
          <a:prstGeom prst="foldedCorner">
            <a:avLst>
              <a:gd name="adj" fmla="val 12500"/>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zh-TW" altLang="zh-TW"/>
          </a:p>
        </p:txBody>
      </p:sp>
      <p:sp>
        <p:nvSpPr>
          <p:cNvPr id="18438" name="Text Box 5"/>
          <p:cNvSpPr txBox="1">
            <a:spLocks noChangeArrowheads="1"/>
          </p:cNvSpPr>
          <p:nvPr/>
        </p:nvSpPr>
        <p:spPr bwMode="auto">
          <a:xfrm>
            <a:off x="6659563" y="4652963"/>
            <a:ext cx="1733550"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3200">
                <a:solidFill>
                  <a:schemeClr val="tx1"/>
                </a:solidFill>
                <a:latin typeface="Times New Roman" pitchFamily="18" charset="0"/>
                <a:ea typeface="標楷體" pitchFamily="65" charset="-120"/>
              </a:defRPr>
            </a:lvl1pPr>
            <a:lvl2pPr>
              <a:defRPr kumimoji="1" sz="2800">
                <a:solidFill>
                  <a:schemeClr val="tx1"/>
                </a:solidFill>
                <a:latin typeface="Times New Roman" pitchFamily="18" charset="0"/>
                <a:ea typeface="標楷體" pitchFamily="65" charset="-120"/>
              </a:defRPr>
            </a:lvl2pPr>
            <a:lvl3pPr>
              <a:defRPr kumimoji="1" sz="2400">
                <a:solidFill>
                  <a:schemeClr val="tx1"/>
                </a:solidFill>
                <a:latin typeface="Times New Roman" pitchFamily="18" charset="0"/>
                <a:ea typeface="標楷體" pitchFamily="65" charset="-120"/>
              </a:defRPr>
            </a:lvl3pPr>
            <a:lvl4pPr>
              <a:defRPr kumimoji="1" sz="2000">
                <a:solidFill>
                  <a:schemeClr val="tx1"/>
                </a:solidFill>
                <a:latin typeface="Times New Roman" pitchFamily="18" charset="0"/>
                <a:ea typeface="標楷體" pitchFamily="65" charset="-120"/>
              </a:defRPr>
            </a:lvl4pPr>
            <a:lvl5pPr>
              <a:defRPr kumimoji="1" sz="2000">
                <a:solidFill>
                  <a:schemeClr val="tx1"/>
                </a:solidFill>
                <a:latin typeface="Times New Roman" pitchFamily="18" charset="0"/>
                <a:ea typeface="標楷體" pitchFamily="65" charset="-120"/>
              </a:defRPr>
            </a:lvl5pPr>
            <a:lvl6pPr eaLnBrk="0" hangingPunct="0">
              <a:defRPr kumimoji="1" sz="2000">
                <a:solidFill>
                  <a:schemeClr val="tx1"/>
                </a:solidFill>
                <a:latin typeface="Times New Roman" pitchFamily="18" charset="0"/>
                <a:ea typeface="標楷體" pitchFamily="65" charset="-120"/>
              </a:defRPr>
            </a:lvl6pPr>
            <a:lvl7pPr eaLnBrk="0" hangingPunct="0">
              <a:defRPr kumimoji="1" sz="2000">
                <a:solidFill>
                  <a:schemeClr val="tx1"/>
                </a:solidFill>
                <a:latin typeface="Times New Roman" pitchFamily="18" charset="0"/>
                <a:ea typeface="標楷體" pitchFamily="65" charset="-120"/>
              </a:defRPr>
            </a:lvl7pPr>
            <a:lvl8pPr eaLnBrk="0" hangingPunct="0">
              <a:defRPr kumimoji="1" sz="2000">
                <a:solidFill>
                  <a:schemeClr val="tx1"/>
                </a:solidFill>
                <a:latin typeface="Times New Roman" pitchFamily="18" charset="0"/>
                <a:ea typeface="標楷體" pitchFamily="65" charset="-120"/>
              </a:defRPr>
            </a:lvl8pPr>
            <a:lvl9pPr eaLnBrk="0" hangingPunct="0">
              <a:defRPr kumimoji="1" sz="2000">
                <a:solidFill>
                  <a:schemeClr val="tx1"/>
                </a:solidFill>
                <a:latin typeface="Times New Roman" pitchFamily="18" charset="0"/>
                <a:ea typeface="標楷體" pitchFamily="65" charset="-120"/>
              </a:defRPr>
            </a:lvl9pPr>
          </a:lstStyle>
          <a:p>
            <a:r>
              <a:rPr lang="en-US" altLang="zh-TW" sz="1800">
                <a:latin typeface="Arial" charset="0"/>
                <a:ea typeface="新細明體" charset="-120"/>
              </a:rPr>
              <a:t>Hgfegfergfeg</a:t>
            </a:r>
          </a:p>
          <a:p>
            <a:r>
              <a:rPr lang="en-US" altLang="zh-TW" sz="1800">
                <a:latin typeface="Arial" charset="0"/>
                <a:ea typeface="新細明體" charset="-120"/>
              </a:rPr>
              <a:t>Vfvhvhdvsv</a:t>
            </a:r>
          </a:p>
          <a:p>
            <a:r>
              <a:rPr lang="en-US" altLang="zh-TW" sz="1800">
                <a:latin typeface="Arial" charset="0"/>
                <a:ea typeface="新細明體" charset="-120"/>
              </a:rPr>
              <a:t>Vbfkjvjvbsdvd</a:t>
            </a:r>
          </a:p>
          <a:p>
            <a:r>
              <a:rPr lang="en-US" altLang="zh-TW" sz="1800">
                <a:latin typeface="Arial" charset="0"/>
                <a:ea typeface="新細明體" charset="-120"/>
              </a:rPr>
              <a:t>Fvbdvvvjvbbvjk</a:t>
            </a:r>
          </a:p>
          <a:p>
            <a:r>
              <a:rPr lang="en-US" altLang="zh-TW" sz="1800">
                <a:latin typeface="Arial" charset="0"/>
                <a:ea typeface="新細明體" charset="-120"/>
              </a:rPr>
              <a:t>vbsfdbvsbvs</a:t>
            </a:r>
          </a:p>
        </p:txBody>
      </p:sp>
      <p:sp>
        <p:nvSpPr>
          <p:cNvPr id="18439" name="Line 6"/>
          <p:cNvSpPr>
            <a:spLocks noChangeShapeType="1"/>
          </p:cNvSpPr>
          <p:nvPr/>
        </p:nvSpPr>
        <p:spPr bwMode="auto">
          <a:xfrm>
            <a:off x="2627313" y="5516563"/>
            <a:ext cx="374491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TW" altLang="en-US"/>
          </a:p>
        </p:txBody>
      </p:sp>
      <p:sp>
        <p:nvSpPr>
          <p:cNvPr id="18440" name="Text Box 7"/>
          <p:cNvSpPr txBox="1">
            <a:spLocks noChangeArrowheads="1"/>
          </p:cNvSpPr>
          <p:nvPr/>
        </p:nvSpPr>
        <p:spPr bwMode="auto">
          <a:xfrm>
            <a:off x="2195513" y="4724400"/>
            <a:ext cx="4622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sz="3200">
                <a:solidFill>
                  <a:schemeClr val="tx1"/>
                </a:solidFill>
                <a:latin typeface="Times New Roman" pitchFamily="18" charset="0"/>
                <a:ea typeface="標楷體" pitchFamily="65" charset="-120"/>
              </a:defRPr>
            </a:lvl1pPr>
            <a:lvl2pPr>
              <a:defRPr kumimoji="1" sz="2800">
                <a:solidFill>
                  <a:schemeClr val="tx1"/>
                </a:solidFill>
                <a:latin typeface="Times New Roman" pitchFamily="18" charset="0"/>
                <a:ea typeface="標楷體" pitchFamily="65" charset="-120"/>
              </a:defRPr>
            </a:lvl2pPr>
            <a:lvl3pPr>
              <a:defRPr kumimoji="1" sz="2400">
                <a:solidFill>
                  <a:schemeClr val="tx1"/>
                </a:solidFill>
                <a:latin typeface="Times New Roman" pitchFamily="18" charset="0"/>
                <a:ea typeface="標楷體" pitchFamily="65" charset="-120"/>
              </a:defRPr>
            </a:lvl3pPr>
            <a:lvl4pPr>
              <a:defRPr kumimoji="1" sz="2000">
                <a:solidFill>
                  <a:schemeClr val="tx1"/>
                </a:solidFill>
                <a:latin typeface="Times New Roman" pitchFamily="18" charset="0"/>
                <a:ea typeface="標楷體" pitchFamily="65" charset="-120"/>
              </a:defRPr>
            </a:lvl4pPr>
            <a:lvl5pPr>
              <a:defRPr kumimoji="1" sz="2000">
                <a:solidFill>
                  <a:schemeClr val="tx1"/>
                </a:solidFill>
                <a:latin typeface="Times New Roman" pitchFamily="18" charset="0"/>
                <a:ea typeface="標楷體" pitchFamily="65" charset="-120"/>
              </a:defRPr>
            </a:lvl5pPr>
            <a:lvl6pPr eaLnBrk="0" hangingPunct="0">
              <a:defRPr kumimoji="1" sz="2000">
                <a:solidFill>
                  <a:schemeClr val="tx1"/>
                </a:solidFill>
                <a:latin typeface="Times New Roman" pitchFamily="18" charset="0"/>
                <a:ea typeface="標楷體" pitchFamily="65" charset="-120"/>
              </a:defRPr>
            </a:lvl6pPr>
            <a:lvl7pPr eaLnBrk="0" hangingPunct="0">
              <a:defRPr kumimoji="1" sz="2000">
                <a:solidFill>
                  <a:schemeClr val="tx1"/>
                </a:solidFill>
                <a:latin typeface="Times New Roman" pitchFamily="18" charset="0"/>
                <a:ea typeface="標楷體" pitchFamily="65" charset="-120"/>
              </a:defRPr>
            </a:lvl7pPr>
            <a:lvl8pPr eaLnBrk="0" hangingPunct="0">
              <a:defRPr kumimoji="1" sz="2000">
                <a:solidFill>
                  <a:schemeClr val="tx1"/>
                </a:solidFill>
                <a:latin typeface="Times New Roman" pitchFamily="18" charset="0"/>
                <a:ea typeface="標楷體" pitchFamily="65" charset="-120"/>
              </a:defRPr>
            </a:lvl8pPr>
            <a:lvl9pPr eaLnBrk="0" hangingPunct="0">
              <a:defRPr kumimoji="1" sz="2000">
                <a:solidFill>
                  <a:schemeClr val="tx1"/>
                </a:solidFill>
                <a:latin typeface="Times New Roman" pitchFamily="18" charset="0"/>
                <a:ea typeface="標楷體" pitchFamily="65" charset="-120"/>
              </a:defRPr>
            </a:lvl9pPr>
          </a:lstStyle>
          <a:p>
            <a:r>
              <a:rPr lang="en-US" altLang="zh-TW" sz="1800">
                <a:latin typeface="Arial" charset="0"/>
                <a:ea typeface="新細明體" charset="-120"/>
              </a:rPr>
              <a:t>Data fingerprinter</a:t>
            </a:r>
          </a:p>
          <a:p>
            <a:r>
              <a:rPr lang="en-US" altLang="zh-TW" sz="1800">
                <a:latin typeface="Arial" charset="0"/>
                <a:ea typeface="新細明體" charset="-120"/>
              </a:rPr>
              <a:t>=Hash(name, social security number, ID,…)</a:t>
            </a:r>
          </a:p>
        </p:txBody>
      </p:sp>
      <p:pic>
        <p:nvPicPr>
          <p:cNvPr id="18441" name="Picture 8" descr="j024071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188" y="4076700"/>
            <a:ext cx="1633537"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4733625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投影片編號版面配置區 5"/>
          <p:cNvSpPr>
            <a:spLocks noGrp="1"/>
          </p:cNvSpPr>
          <p:nvPr>
            <p:ph type="sldNum" sz="quarter" idx="12"/>
          </p:nvPr>
        </p:nvSpPr>
        <p:spPr>
          <a:noFill/>
        </p:spPr>
        <p:txBody>
          <a:bodyPr/>
          <a:lstStyle>
            <a:lvl1pPr>
              <a:defRPr kumimoji="1" sz="3200">
                <a:solidFill>
                  <a:schemeClr val="tx1"/>
                </a:solidFill>
                <a:latin typeface="Times New Roman" pitchFamily="18" charset="0"/>
                <a:ea typeface="標楷體" pitchFamily="65" charset="-120"/>
              </a:defRPr>
            </a:lvl1pPr>
            <a:lvl2pPr>
              <a:defRPr kumimoji="1" sz="2800">
                <a:solidFill>
                  <a:schemeClr val="tx1"/>
                </a:solidFill>
                <a:latin typeface="Times New Roman" pitchFamily="18" charset="0"/>
                <a:ea typeface="標楷體" pitchFamily="65" charset="-120"/>
              </a:defRPr>
            </a:lvl2pPr>
            <a:lvl3pPr>
              <a:defRPr kumimoji="1" sz="2400">
                <a:solidFill>
                  <a:schemeClr val="tx1"/>
                </a:solidFill>
                <a:latin typeface="Times New Roman" pitchFamily="18" charset="0"/>
                <a:ea typeface="標楷體" pitchFamily="65" charset="-120"/>
              </a:defRPr>
            </a:lvl3pPr>
            <a:lvl4pPr>
              <a:defRPr kumimoji="1" sz="2000">
                <a:solidFill>
                  <a:schemeClr val="tx1"/>
                </a:solidFill>
                <a:latin typeface="Times New Roman" pitchFamily="18" charset="0"/>
                <a:ea typeface="標楷體" pitchFamily="65" charset="-120"/>
              </a:defRPr>
            </a:lvl4pPr>
            <a:lvl5pPr>
              <a:defRPr kumimoji="1" sz="2000">
                <a:solidFill>
                  <a:schemeClr val="tx1"/>
                </a:solidFill>
                <a:latin typeface="Times New Roman" pitchFamily="18" charset="0"/>
                <a:ea typeface="標楷體" pitchFamily="65" charset="-120"/>
              </a:defRPr>
            </a:lvl5pPr>
            <a:lvl6pPr eaLnBrk="0" hangingPunct="0">
              <a:defRPr kumimoji="1" sz="2000">
                <a:solidFill>
                  <a:schemeClr val="tx1"/>
                </a:solidFill>
                <a:latin typeface="Times New Roman" pitchFamily="18" charset="0"/>
                <a:ea typeface="標楷體" pitchFamily="65" charset="-120"/>
              </a:defRPr>
            </a:lvl6pPr>
            <a:lvl7pPr eaLnBrk="0" hangingPunct="0">
              <a:defRPr kumimoji="1" sz="2000">
                <a:solidFill>
                  <a:schemeClr val="tx1"/>
                </a:solidFill>
                <a:latin typeface="Times New Roman" pitchFamily="18" charset="0"/>
                <a:ea typeface="標楷體" pitchFamily="65" charset="-120"/>
              </a:defRPr>
            </a:lvl7pPr>
            <a:lvl8pPr eaLnBrk="0" hangingPunct="0">
              <a:defRPr kumimoji="1" sz="2000">
                <a:solidFill>
                  <a:schemeClr val="tx1"/>
                </a:solidFill>
                <a:latin typeface="Times New Roman" pitchFamily="18" charset="0"/>
                <a:ea typeface="標楷體" pitchFamily="65" charset="-120"/>
              </a:defRPr>
            </a:lvl8pPr>
            <a:lvl9pPr eaLnBrk="0" hangingPunct="0">
              <a:defRPr kumimoji="1" sz="2000">
                <a:solidFill>
                  <a:schemeClr val="tx1"/>
                </a:solidFill>
                <a:latin typeface="Times New Roman" pitchFamily="18" charset="0"/>
                <a:ea typeface="標楷體" pitchFamily="65" charset="-120"/>
              </a:defRPr>
            </a:lvl9pPr>
          </a:lstStyle>
          <a:p>
            <a:fld id="{2FE04ADB-A7EC-4465-A9FD-C828E2A7BE1A}" type="slidenum">
              <a:rPr kumimoji="0" lang="en-US" altLang="zh-TW" sz="1200" smtClean="0">
                <a:latin typeface="Arial Black" pitchFamily="34" charset="0"/>
                <a:ea typeface="新細明體" charset="-120"/>
              </a:rPr>
              <a:pPr/>
              <a:t>49</a:t>
            </a:fld>
            <a:endParaRPr kumimoji="0" lang="en-US" altLang="zh-TW" sz="1200" smtClean="0">
              <a:latin typeface="Arial Black" pitchFamily="34" charset="0"/>
              <a:ea typeface="新細明體" charset="-120"/>
            </a:endParaRPr>
          </a:p>
        </p:txBody>
      </p:sp>
      <p:sp>
        <p:nvSpPr>
          <p:cNvPr id="19459" name="Rectangle 2"/>
          <p:cNvSpPr>
            <a:spLocks noGrp="1" noChangeArrowheads="1"/>
          </p:cNvSpPr>
          <p:nvPr>
            <p:ph type="title"/>
          </p:nvPr>
        </p:nvSpPr>
        <p:spPr>
          <a:xfrm>
            <a:off x="195263" y="228600"/>
            <a:ext cx="8697912" cy="914400"/>
          </a:xfrm>
        </p:spPr>
        <p:txBody>
          <a:bodyPr/>
          <a:lstStyle/>
          <a:p>
            <a:pPr eaLnBrk="1" hangingPunct="1"/>
            <a:r>
              <a:rPr lang="en-US" altLang="zh-TW" sz="3800" dirty="0" smtClean="0"/>
              <a:t>Electronic Clinical and Research Data </a:t>
            </a:r>
            <a:endParaRPr lang="en-US" altLang="zh-TW" sz="3200" dirty="0" smtClean="0"/>
          </a:p>
        </p:txBody>
      </p:sp>
      <p:sp>
        <p:nvSpPr>
          <p:cNvPr id="19460" name="Rectangle 3"/>
          <p:cNvSpPr>
            <a:spLocks noGrp="1" noChangeArrowheads="1"/>
          </p:cNvSpPr>
          <p:nvPr>
            <p:ph type="body" idx="1"/>
          </p:nvPr>
        </p:nvSpPr>
        <p:spPr/>
        <p:txBody>
          <a:bodyPr/>
          <a:lstStyle/>
          <a:p>
            <a:pPr eaLnBrk="1" hangingPunct="1">
              <a:buFont typeface="Wingdings" pitchFamily="2" charset="2"/>
              <a:buNone/>
            </a:pPr>
            <a:r>
              <a:rPr lang="en-US" altLang="zh-TW" smtClean="0"/>
              <a:t>Establish safeguards</a:t>
            </a:r>
          </a:p>
          <a:p>
            <a:pPr eaLnBrk="1" hangingPunct="1"/>
            <a:r>
              <a:rPr lang="en-US" altLang="zh-TW" smtClean="0"/>
              <a:t>Ex.2: To establish medical record committees.</a:t>
            </a:r>
          </a:p>
        </p:txBody>
      </p:sp>
      <p:pic>
        <p:nvPicPr>
          <p:cNvPr id="19461" name="Picture 4" descr="j023301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92725" y="3429000"/>
            <a:ext cx="2574925" cy="261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982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投影片編號版面配置區 5"/>
          <p:cNvSpPr>
            <a:spLocks noGrp="1"/>
          </p:cNvSpPr>
          <p:nvPr>
            <p:ph type="sldNum" sz="quarter" idx="12"/>
          </p:nvPr>
        </p:nvSpPr>
        <p:spPr>
          <a:noFill/>
        </p:spPr>
        <p:txBody>
          <a:bodyPr/>
          <a:lstStyle/>
          <a:p>
            <a:fld id="{6FC5CFBE-E755-4206-939E-FCF55A271383}" type="slidenum">
              <a:rPr lang="en-US" altLang="zh-TW" smtClean="0">
                <a:ea typeface="新細明體" charset="-120"/>
              </a:rPr>
              <a:pPr/>
              <a:t>5</a:t>
            </a:fld>
            <a:endParaRPr lang="en-US" altLang="zh-TW" smtClean="0">
              <a:ea typeface="新細明體" charset="-120"/>
            </a:endParaRPr>
          </a:p>
        </p:txBody>
      </p:sp>
      <p:sp>
        <p:nvSpPr>
          <p:cNvPr id="19458" name="Rectangle 2"/>
          <p:cNvSpPr>
            <a:spLocks noGrp="1" noChangeArrowheads="1"/>
          </p:cNvSpPr>
          <p:nvPr>
            <p:ph type="title"/>
          </p:nvPr>
        </p:nvSpPr>
        <p:spPr/>
        <p:txBody>
          <a:bodyPr/>
          <a:lstStyle/>
          <a:p>
            <a:pPr eaLnBrk="1" hangingPunct="1"/>
            <a:r>
              <a:rPr lang="zh-TW" altLang="en-US" smtClean="0"/>
              <a:t>資訊安全的</a:t>
            </a:r>
            <a:r>
              <a:rPr lang="en-US" altLang="zh-TW" smtClean="0"/>
              <a:t>CIA</a:t>
            </a:r>
            <a:r>
              <a:rPr lang="en-US" altLang="zh-TW" baseline="30000" smtClean="0"/>
              <a:t>3</a:t>
            </a:r>
            <a:r>
              <a:rPr lang="en-US" altLang="zh-TW" smtClean="0"/>
              <a:t>-2</a:t>
            </a:r>
          </a:p>
        </p:txBody>
      </p:sp>
      <p:sp>
        <p:nvSpPr>
          <p:cNvPr id="19459" name="Rectangle 3"/>
          <p:cNvSpPr>
            <a:spLocks noGrp="1" noChangeArrowheads="1"/>
          </p:cNvSpPr>
          <p:nvPr>
            <p:ph type="body" idx="1"/>
          </p:nvPr>
        </p:nvSpPr>
        <p:spPr/>
        <p:txBody>
          <a:bodyPr/>
          <a:lstStyle/>
          <a:p>
            <a:pPr eaLnBrk="1" hangingPunct="1">
              <a:lnSpc>
                <a:spcPct val="130000"/>
              </a:lnSpc>
              <a:spcBef>
                <a:spcPts val="1200"/>
              </a:spcBef>
            </a:pPr>
            <a:r>
              <a:rPr lang="zh-TW" altLang="en-US" sz="2800" u="sng" smtClean="0"/>
              <a:t>可用性 </a:t>
            </a:r>
            <a:r>
              <a:rPr lang="en-US" altLang="zh-TW" sz="2800" u="sng" smtClean="0"/>
              <a:t>(availability)</a:t>
            </a:r>
            <a:r>
              <a:rPr lang="zh-TW" altLang="en-US" sz="2800" smtClean="0"/>
              <a:t>：</a:t>
            </a:r>
            <a:endParaRPr lang="en-US" altLang="zh-TW" sz="2800" smtClean="0"/>
          </a:p>
          <a:p>
            <a:pPr lvl="1" eaLnBrk="1" hangingPunct="1">
              <a:lnSpc>
                <a:spcPct val="130000"/>
              </a:lnSpc>
              <a:spcBef>
                <a:spcPts val="1200"/>
              </a:spcBef>
            </a:pPr>
            <a:r>
              <a:rPr lang="zh-TW" altLang="en-US" sz="2300" smtClean="0"/>
              <a:t>保護資料不致流失，無法使用的資訊等於沒有資訊。如果網路或資料庫不能運作</a:t>
            </a:r>
            <a:r>
              <a:rPr lang="zh-TW" altLang="en-US" sz="2300" smtClean="0">
                <a:latin typeface="微軟正黑體"/>
              </a:rPr>
              <a:t> </a:t>
            </a:r>
            <a:r>
              <a:rPr lang="en-US" altLang="zh-TW" sz="2300" smtClean="0">
                <a:latin typeface="微軟正黑體"/>
              </a:rPr>
              <a:t>(</a:t>
            </a:r>
            <a:r>
              <a:rPr lang="zh-TW" altLang="en-US" sz="2300" smtClean="0">
                <a:latin typeface="微軟正黑體"/>
              </a:rPr>
              <a:t>不論是受攻擊或只是意外</a:t>
            </a:r>
            <a:r>
              <a:rPr lang="en-US" altLang="zh-TW" sz="2300" smtClean="0">
                <a:latin typeface="微軟正黑體"/>
              </a:rPr>
              <a:t>)</a:t>
            </a:r>
            <a:r>
              <a:rPr lang="zh-TW" altLang="en-US" sz="2300" smtClean="0"/>
              <a:t>，全組織的資訊都無法正常存取，業務也將停擺。</a:t>
            </a:r>
            <a:endParaRPr lang="en-US" altLang="zh-TW" sz="2300" smtClean="0"/>
          </a:p>
          <a:p>
            <a:pPr eaLnBrk="1" hangingPunct="1">
              <a:lnSpc>
                <a:spcPct val="130000"/>
              </a:lnSpc>
              <a:spcBef>
                <a:spcPts val="1200"/>
              </a:spcBef>
            </a:pPr>
            <a:r>
              <a:rPr lang="zh-TW" altLang="en-US" sz="2800" u="sng" smtClean="0"/>
              <a:t>責任性 </a:t>
            </a:r>
            <a:r>
              <a:rPr lang="en-US" altLang="zh-TW" sz="2800" u="sng" smtClean="0"/>
              <a:t>(accountability)</a:t>
            </a:r>
            <a:r>
              <a:rPr lang="zh-TW" altLang="en-US" sz="2800" smtClean="0"/>
              <a:t>：</a:t>
            </a:r>
            <a:endParaRPr lang="en-US" altLang="zh-TW" sz="2800" smtClean="0"/>
          </a:p>
          <a:p>
            <a:pPr lvl="1" eaLnBrk="1" hangingPunct="1">
              <a:lnSpc>
                <a:spcPct val="130000"/>
              </a:lnSpc>
              <a:spcBef>
                <a:spcPts val="1200"/>
              </a:spcBef>
            </a:pPr>
            <a:r>
              <a:rPr lang="zh-TW" altLang="en-US" sz="2300" smtClean="0"/>
              <a:t>組織內有許多部門與個人，當事件發生時該由誰負責處理必須明確規定。資料或系統的負責人應該在平時對所負責之事、物持續地監看與紀錄。</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結語</a:t>
            </a:r>
            <a:endParaRPr lang="zh-TW" altLang="en-US" b="1" dirty="0"/>
          </a:p>
        </p:txBody>
      </p:sp>
      <p:sp>
        <p:nvSpPr>
          <p:cNvPr id="3" name="內容版面配置區 2"/>
          <p:cNvSpPr>
            <a:spLocks noGrp="1"/>
          </p:cNvSpPr>
          <p:nvPr>
            <p:ph idx="1"/>
          </p:nvPr>
        </p:nvSpPr>
        <p:spPr/>
        <p:txBody>
          <a:bodyPr/>
          <a:lstStyle/>
          <a:p>
            <a:r>
              <a:rPr lang="zh-TW" altLang="zh-TW" dirty="0" smtClean="0"/>
              <a:t>介</a:t>
            </a:r>
            <a:r>
              <a:rPr lang="zh-TW" altLang="en-US" dirty="0" smtClean="0"/>
              <a:t>紹</a:t>
            </a:r>
            <a:r>
              <a:rPr lang="en-US" altLang="zh-TW" dirty="0" smtClean="0"/>
              <a:t>:</a:t>
            </a:r>
          </a:p>
          <a:p>
            <a:pPr lvl="1"/>
            <a:r>
              <a:rPr lang="zh-TW" altLang="zh-TW" dirty="0" smtClean="0"/>
              <a:t>資訊安全</a:t>
            </a:r>
            <a:r>
              <a:rPr lang="zh-TW" altLang="en-US" dirty="0" smtClean="0"/>
              <a:t>概念</a:t>
            </a:r>
            <a:r>
              <a:rPr lang="zh-TW" altLang="en-US" dirty="0" smtClean="0">
                <a:latin typeface="新細明體"/>
                <a:ea typeface="新細明體"/>
              </a:rPr>
              <a:t>、</a:t>
            </a:r>
            <a:r>
              <a:rPr lang="zh-TW" altLang="zh-TW" dirty="0" smtClean="0"/>
              <a:t>網路</a:t>
            </a:r>
            <a:r>
              <a:rPr lang="zh-TW" altLang="zh-TW" dirty="0"/>
              <a:t>身份</a:t>
            </a:r>
            <a:r>
              <a:rPr lang="zh-TW" altLang="zh-TW" dirty="0" smtClean="0"/>
              <a:t>認證</a:t>
            </a:r>
            <a:r>
              <a:rPr lang="zh-TW" altLang="en-US" dirty="0">
                <a:latin typeface="新細明體"/>
                <a:ea typeface="新細明體"/>
              </a:rPr>
              <a:t>、</a:t>
            </a:r>
            <a:r>
              <a:rPr lang="zh-TW" altLang="zh-TW" dirty="0" smtClean="0"/>
              <a:t>資訊</a:t>
            </a:r>
            <a:r>
              <a:rPr lang="zh-TW" altLang="zh-TW" dirty="0"/>
              <a:t>系統架構，醫療資訊安全與</a:t>
            </a:r>
            <a:r>
              <a:rPr lang="zh-TW" altLang="zh-TW" dirty="0" smtClean="0"/>
              <a:t>管理</a:t>
            </a:r>
            <a:r>
              <a:rPr lang="zh-TW" altLang="en-US" dirty="0">
                <a:latin typeface="新細明體"/>
                <a:ea typeface="新細明體"/>
              </a:rPr>
              <a:t>、</a:t>
            </a:r>
            <a:r>
              <a:rPr lang="zh-TW" altLang="zh-TW" dirty="0" smtClean="0"/>
              <a:t>病患隱私</a:t>
            </a:r>
            <a:r>
              <a:rPr lang="zh-TW" altLang="en-US" dirty="0">
                <a:latin typeface="新細明體"/>
                <a:ea typeface="新細明體"/>
              </a:rPr>
              <a:t>、</a:t>
            </a:r>
            <a:r>
              <a:rPr lang="zh-TW" altLang="zh-TW" dirty="0" smtClean="0"/>
              <a:t>病歷</a:t>
            </a:r>
            <a:r>
              <a:rPr lang="zh-TW" altLang="zh-TW" dirty="0"/>
              <a:t>資料保密和數據</a:t>
            </a:r>
            <a:r>
              <a:rPr lang="zh-TW" altLang="zh-TW" dirty="0" smtClean="0"/>
              <a:t>共享</a:t>
            </a:r>
            <a:r>
              <a:rPr lang="zh-TW" altLang="en-US" dirty="0">
                <a:latin typeface="新細明體"/>
                <a:ea typeface="新細明體"/>
              </a:rPr>
              <a:t>、</a:t>
            </a:r>
            <a:r>
              <a:rPr lang="zh-TW" altLang="zh-TW" dirty="0" smtClean="0"/>
              <a:t>政府</a:t>
            </a:r>
            <a:r>
              <a:rPr lang="zh-TW" altLang="zh-TW" dirty="0"/>
              <a:t>政策推動與相關法規等部分</a:t>
            </a:r>
            <a:r>
              <a:rPr lang="zh-TW" altLang="zh-TW" dirty="0" smtClean="0"/>
              <a:t>。</a:t>
            </a:r>
            <a:endParaRPr lang="en-US" altLang="zh-TW" dirty="0" smtClean="0"/>
          </a:p>
          <a:p>
            <a:pPr eaLnBrk="1" hangingPunct="1"/>
            <a:r>
              <a:rPr lang="zh-TW" altLang="zh-TW" dirty="0" smtClean="0"/>
              <a:t>資訊安全</a:t>
            </a:r>
            <a:r>
              <a:rPr kumimoji="0" lang="en-US" altLang="zh-TW" dirty="0">
                <a:solidFill>
                  <a:srgbClr val="002060"/>
                </a:solidFill>
                <a:latin typeface="Times New Roman" pitchFamily="18" charset="0"/>
              </a:rPr>
              <a:t>(</a:t>
            </a:r>
            <a:r>
              <a:rPr lang="en-US" altLang="zh-TW" dirty="0">
                <a:latin typeface="Times New Roman" pitchFamily="18" charset="0"/>
                <a:cs typeface="Times New Roman" pitchFamily="18" charset="0"/>
              </a:rPr>
              <a:t>4P</a:t>
            </a:r>
            <a:r>
              <a:rPr lang="en-US" altLang="zh-TW" dirty="0" smtClean="0"/>
              <a:t>)</a:t>
            </a:r>
            <a:r>
              <a:rPr kumimoji="0" lang="zh-TW" altLang="en-US" dirty="0" smtClean="0">
                <a:solidFill>
                  <a:srgbClr val="002060"/>
                </a:solidFill>
                <a:latin typeface="Times New Roman" pitchFamily="18" charset="0"/>
              </a:rPr>
              <a:t> </a:t>
            </a:r>
            <a:r>
              <a:rPr lang="zh-TW" altLang="en-US" dirty="0">
                <a:sym typeface="Symbol" pitchFamily="18" charset="2"/>
              </a:rPr>
              <a:t>是全面性</a:t>
            </a:r>
            <a:r>
              <a:rPr lang="zh-TW" altLang="en-US" dirty="0" smtClean="0">
                <a:sym typeface="Symbol" pitchFamily="18" charset="2"/>
              </a:rPr>
              <a:t>的</a:t>
            </a:r>
            <a:r>
              <a:rPr lang="zh-TW" altLang="en-US" dirty="0" smtClean="0">
                <a:latin typeface="新細明體"/>
                <a:ea typeface="新細明體"/>
                <a:sym typeface="Symbol" pitchFamily="18" charset="2"/>
              </a:rPr>
              <a:t>，</a:t>
            </a:r>
            <a:r>
              <a:rPr lang="zh-TW" altLang="en-US" dirty="0">
                <a:sym typeface="Symbol" pitchFamily="18" charset="2"/>
              </a:rPr>
              <a:t>缺一不可</a:t>
            </a:r>
            <a:r>
              <a:rPr kumimoji="0" lang="zh-TW" altLang="en-US" dirty="0" smtClean="0">
                <a:solidFill>
                  <a:srgbClr val="002060"/>
                </a:solidFill>
                <a:latin typeface="Times New Roman" pitchFamily="18" charset="0"/>
              </a:rPr>
              <a:t> </a:t>
            </a:r>
            <a:endParaRPr kumimoji="0" lang="en-US" altLang="zh-TW" dirty="0" smtClean="0">
              <a:solidFill>
                <a:srgbClr val="002060"/>
              </a:solidFill>
              <a:latin typeface="Times New Roman" pitchFamily="18" charset="0"/>
            </a:endParaRPr>
          </a:p>
          <a:p>
            <a:pPr lvl="1" eaLnBrk="1" hangingPunct="1"/>
            <a:r>
              <a:rPr kumimoji="0" lang="zh-TW" altLang="en-US" dirty="0" smtClean="0">
                <a:latin typeface="Times New Roman" pitchFamily="18" charset="0"/>
              </a:rPr>
              <a:t>產品</a:t>
            </a:r>
            <a:r>
              <a:rPr kumimoji="0" lang="zh-TW" altLang="en-US" dirty="0">
                <a:latin typeface="Times New Roman" pitchFamily="18" charset="0"/>
              </a:rPr>
              <a:t>技術</a:t>
            </a:r>
            <a:r>
              <a:rPr kumimoji="0" lang="zh-TW" altLang="en-US" dirty="0" smtClean="0">
                <a:latin typeface="Times New Roman" pitchFamily="18" charset="0"/>
              </a:rPr>
              <a:t>提升 </a:t>
            </a:r>
            <a:r>
              <a:rPr kumimoji="0" lang="en-US" altLang="zh-TW" dirty="0" smtClean="0">
                <a:latin typeface="Times New Roman" pitchFamily="18" charset="0"/>
              </a:rPr>
              <a:t>(Product)</a:t>
            </a:r>
            <a:endParaRPr kumimoji="0" lang="en-US" altLang="zh-TW" dirty="0">
              <a:latin typeface="Times New Roman" pitchFamily="18" charset="0"/>
            </a:endParaRPr>
          </a:p>
          <a:p>
            <a:pPr lvl="1" eaLnBrk="1" hangingPunct="1"/>
            <a:r>
              <a:rPr kumimoji="0" lang="zh-TW" altLang="en-US" dirty="0">
                <a:latin typeface="Times New Roman" pitchFamily="18" charset="0"/>
              </a:rPr>
              <a:t>人員教育訓練 </a:t>
            </a:r>
            <a:r>
              <a:rPr kumimoji="0" lang="en-US" altLang="zh-TW" dirty="0" smtClean="0">
                <a:latin typeface="Times New Roman" pitchFamily="18" charset="0"/>
              </a:rPr>
              <a:t>(</a:t>
            </a:r>
            <a:r>
              <a:rPr kumimoji="0" lang="en-US" altLang="zh-TW" dirty="0">
                <a:latin typeface="Times New Roman" pitchFamily="18" charset="0"/>
              </a:rPr>
              <a:t>People)</a:t>
            </a:r>
          </a:p>
          <a:p>
            <a:pPr lvl="1" eaLnBrk="1" hangingPunct="1"/>
            <a:r>
              <a:rPr kumimoji="0" lang="zh-TW" altLang="en-US" dirty="0">
                <a:latin typeface="Times New Roman" pitchFamily="18" charset="0"/>
              </a:rPr>
              <a:t>作業程序</a:t>
            </a:r>
            <a:r>
              <a:rPr kumimoji="0" lang="zh-TW" altLang="en-US" dirty="0" smtClean="0">
                <a:latin typeface="Times New Roman" pitchFamily="18" charset="0"/>
              </a:rPr>
              <a:t>推動</a:t>
            </a:r>
            <a:r>
              <a:rPr kumimoji="0" lang="en-US" altLang="zh-TW" dirty="0" smtClean="0">
                <a:latin typeface="Times New Roman" pitchFamily="18" charset="0"/>
              </a:rPr>
              <a:t>(</a:t>
            </a:r>
            <a:r>
              <a:rPr kumimoji="0" lang="en-US" altLang="zh-TW" dirty="0">
                <a:latin typeface="Times New Roman" pitchFamily="18" charset="0"/>
              </a:rPr>
              <a:t>Process)</a:t>
            </a:r>
          </a:p>
          <a:p>
            <a:pPr lvl="1" eaLnBrk="1" hangingPunct="1"/>
            <a:r>
              <a:rPr kumimoji="0" lang="zh-TW" altLang="en-US" dirty="0">
                <a:latin typeface="Times New Roman" pitchFamily="18" charset="0"/>
              </a:rPr>
              <a:t>政策法規</a:t>
            </a:r>
            <a:r>
              <a:rPr kumimoji="0" lang="zh-TW" altLang="en-US" dirty="0" smtClean="0">
                <a:latin typeface="Times New Roman" pitchFamily="18" charset="0"/>
              </a:rPr>
              <a:t>制定</a:t>
            </a:r>
            <a:r>
              <a:rPr kumimoji="0" lang="en-US" altLang="zh-TW" dirty="0" smtClean="0">
                <a:latin typeface="Times New Roman" pitchFamily="18" charset="0"/>
              </a:rPr>
              <a:t>(</a:t>
            </a:r>
            <a:r>
              <a:rPr kumimoji="0" lang="en-US" altLang="zh-TW" dirty="0">
                <a:latin typeface="Times New Roman" pitchFamily="18" charset="0"/>
              </a:rPr>
              <a:t>Policy</a:t>
            </a:r>
            <a:r>
              <a:rPr kumimoji="0" lang="en-US" altLang="zh-TW" dirty="0" smtClean="0">
                <a:latin typeface="Times New Roman" pitchFamily="18" charset="0"/>
              </a:rPr>
              <a:t>)</a:t>
            </a:r>
            <a:endParaRPr lang="zh-TW" altLang="en-US" dirty="0"/>
          </a:p>
        </p:txBody>
      </p:sp>
      <p:sp>
        <p:nvSpPr>
          <p:cNvPr id="4" name="投影片編號版面配置區 3"/>
          <p:cNvSpPr>
            <a:spLocks noGrp="1"/>
          </p:cNvSpPr>
          <p:nvPr>
            <p:ph type="sldNum" sz="quarter" idx="12"/>
          </p:nvPr>
        </p:nvSpPr>
        <p:spPr/>
        <p:txBody>
          <a:bodyPr/>
          <a:lstStyle/>
          <a:p>
            <a:pPr>
              <a:defRPr/>
            </a:pPr>
            <a:fld id="{035D04EA-0EAC-42EE-96DE-F3972B3EB884}" type="slidenum">
              <a:rPr lang="en-US" altLang="zh-TW" smtClean="0"/>
              <a:pPr>
                <a:defRPr/>
              </a:pPr>
              <a:t>50</a:t>
            </a:fld>
            <a:endParaRPr lang="en-US" altLang="zh-TW"/>
          </a:p>
        </p:txBody>
      </p:sp>
    </p:spTree>
    <p:extLst>
      <p:ext uri="{BB962C8B-B14F-4D97-AF65-F5344CB8AC3E}">
        <p14:creationId xmlns:p14="http://schemas.microsoft.com/office/powerpoint/2010/main" val="42000485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投影片編號版面配置區 5"/>
          <p:cNvSpPr>
            <a:spLocks noGrp="1"/>
          </p:cNvSpPr>
          <p:nvPr>
            <p:ph type="sldNum" sz="quarter" idx="12"/>
          </p:nvPr>
        </p:nvSpPr>
        <p:spPr>
          <a:noFill/>
        </p:spPr>
        <p:txBody>
          <a:bodyPr/>
          <a:lstStyle/>
          <a:p>
            <a:fld id="{0A975248-CD97-4744-BFF7-03DB91EE3C2D}" type="slidenum">
              <a:rPr lang="en-US" altLang="zh-TW" smtClean="0">
                <a:ea typeface="新細明體" charset="-120"/>
              </a:rPr>
              <a:pPr/>
              <a:t>51</a:t>
            </a:fld>
            <a:endParaRPr lang="en-US" altLang="zh-TW" smtClean="0">
              <a:ea typeface="新細明體" charset="-120"/>
            </a:endParaRPr>
          </a:p>
        </p:txBody>
      </p:sp>
      <p:sp>
        <p:nvSpPr>
          <p:cNvPr id="69634" name="Rectangle 2"/>
          <p:cNvSpPr>
            <a:spLocks noGrp="1" noChangeArrowheads="1"/>
          </p:cNvSpPr>
          <p:nvPr>
            <p:ph type="title"/>
          </p:nvPr>
        </p:nvSpPr>
        <p:spPr/>
        <p:txBody>
          <a:bodyPr/>
          <a:lstStyle/>
          <a:p>
            <a:pPr eaLnBrk="1" hangingPunct="1"/>
            <a:r>
              <a:rPr lang="zh-TW" altLang="en-US" smtClean="0"/>
              <a:t>參考資料</a:t>
            </a:r>
          </a:p>
        </p:txBody>
      </p:sp>
      <p:sp>
        <p:nvSpPr>
          <p:cNvPr id="69635" name="Rectangle 3"/>
          <p:cNvSpPr>
            <a:spLocks noGrp="1" noChangeArrowheads="1"/>
          </p:cNvSpPr>
          <p:nvPr>
            <p:ph type="body" idx="1"/>
          </p:nvPr>
        </p:nvSpPr>
        <p:spPr/>
        <p:txBody>
          <a:bodyPr/>
          <a:lstStyle/>
          <a:p>
            <a:pPr eaLnBrk="1" hangingPunct="1"/>
            <a:r>
              <a:rPr lang="zh-TW" altLang="en-US" sz="2400" dirty="0" smtClean="0"/>
              <a:t>法務部</a:t>
            </a:r>
            <a:r>
              <a:rPr lang="en-US" altLang="zh-TW" sz="2400" dirty="0" smtClean="0"/>
              <a:t>:</a:t>
            </a:r>
            <a:r>
              <a:rPr lang="zh-TW" altLang="en-US" sz="2400" dirty="0" smtClean="0"/>
              <a:t>全國法規資料庫</a:t>
            </a:r>
            <a:endParaRPr lang="en-US" altLang="zh-TW" sz="2400" dirty="0" smtClean="0"/>
          </a:p>
          <a:p>
            <a:pPr eaLnBrk="1" hangingPunct="1"/>
            <a:r>
              <a:rPr lang="zh-TW" altLang="en-US" sz="2400" dirty="0" smtClean="0"/>
              <a:t>衛生署資料</a:t>
            </a:r>
          </a:p>
          <a:p>
            <a:pPr eaLnBrk="1" hangingPunct="1"/>
            <a:r>
              <a:rPr lang="zh-TW" altLang="en-US" sz="2400" dirty="0" smtClean="0"/>
              <a:t>維基百科</a:t>
            </a:r>
            <a:endParaRPr lang="en-US" altLang="zh-TW" sz="2400" dirty="0" smtClean="0"/>
          </a:p>
          <a:p>
            <a:pPr eaLnBrk="1" hangingPunct="1"/>
            <a:r>
              <a:rPr lang="en-US" altLang="zh-TW" sz="2400" dirty="0" smtClean="0"/>
              <a:t>ISCAL </a:t>
            </a:r>
            <a:r>
              <a:rPr lang="zh-TW" altLang="en-US" sz="2400" dirty="0" smtClean="0"/>
              <a:t>課程 教材</a:t>
            </a:r>
          </a:p>
          <a:p>
            <a:pPr eaLnBrk="1" hangingPunct="1"/>
            <a:r>
              <a:rPr lang="zh-TW" altLang="en-US" sz="2400" dirty="0" smtClean="0"/>
              <a:t>楊中皇</a:t>
            </a:r>
            <a:r>
              <a:rPr lang="en-US" altLang="zh-TW" sz="2400" dirty="0" smtClean="0"/>
              <a:t>(2008)</a:t>
            </a:r>
            <a:r>
              <a:rPr lang="zh-TW" altLang="en-US" sz="2400" dirty="0" smtClean="0"/>
              <a:t>，網路安全理論與實務，臺北：學貫書局</a:t>
            </a:r>
            <a:endParaRPr lang="en-US" altLang="zh-TW" sz="2400" dirty="0" smtClean="0"/>
          </a:p>
          <a:p>
            <a:pPr eaLnBrk="1" hangingPunct="1"/>
            <a:r>
              <a:rPr lang="zh-TW" altLang="en-US" sz="2400" dirty="0" smtClean="0"/>
              <a:t>高大宇、王旭正、資訊密碼暨建構實驗室</a:t>
            </a:r>
            <a:r>
              <a:rPr lang="en-US" altLang="zh-TW" sz="2400" dirty="0" smtClean="0"/>
              <a:t>(2003)</a:t>
            </a:r>
            <a:r>
              <a:rPr lang="zh-TW" altLang="en-US" sz="2400" dirty="0" smtClean="0"/>
              <a:t>，資訊安全，博碩文化</a:t>
            </a:r>
            <a:endParaRPr lang="en-US" altLang="zh-TW" sz="2400" dirty="0" smtClean="0"/>
          </a:p>
          <a:p>
            <a:pPr eaLnBrk="1" hangingPunct="1"/>
            <a:r>
              <a:rPr lang="zh-TW" altLang="en-US" sz="2400" dirty="0"/>
              <a:t>慈濟</a:t>
            </a:r>
            <a:r>
              <a:rPr lang="zh-TW" altLang="en-US" sz="2400" dirty="0" smtClean="0"/>
              <a:t>大學</a:t>
            </a:r>
            <a:r>
              <a:rPr lang="zh-TW" altLang="en-US" sz="2400" dirty="0"/>
              <a:t> </a:t>
            </a:r>
            <a:r>
              <a:rPr lang="zh-TW" altLang="en-US" sz="2400" dirty="0" smtClean="0"/>
              <a:t>醫院資訊系統課程教材</a:t>
            </a:r>
            <a:endParaRPr lang="en-US" altLang="zh-TW" sz="2400" dirty="0" smtClean="0"/>
          </a:p>
          <a:p>
            <a:pPr eaLnBrk="1" hangingPunct="1"/>
            <a:r>
              <a:rPr lang="zh-TW" altLang="en-US" sz="2400" dirty="0"/>
              <a:t>資訊安全風險管理</a:t>
            </a:r>
            <a:r>
              <a:rPr lang="zh-TW" altLang="en-US" sz="2400" dirty="0" smtClean="0"/>
              <a:t>介紹 </a:t>
            </a:r>
            <a:r>
              <a:rPr lang="en-US" altLang="zh-TW" sz="2400" dirty="0" smtClean="0"/>
              <a:t>http</a:t>
            </a:r>
            <a:r>
              <a:rPr lang="en-US" altLang="zh-TW" sz="2400" dirty="0"/>
              <a:t>://</a:t>
            </a:r>
            <a:r>
              <a:rPr lang="en-US" altLang="zh-TW" sz="2400" dirty="0" smtClean="0"/>
              <a:t>www.im.ntu.edu.tw/~tsay/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標題 1"/>
          <p:cNvSpPr>
            <a:spLocks noGrp="1"/>
          </p:cNvSpPr>
          <p:nvPr>
            <p:ph type="title"/>
          </p:nvPr>
        </p:nvSpPr>
        <p:spPr/>
        <p:txBody>
          <a:bodyPr/>
          <a:lstStyle/>
          <a:p>
            <a:pPr eaLnBrk="1" hangingPunct="1"/>
            <a:r>
              <a:rPr lang="zh-TW" altLang="en-US" dirty="0" smtClean="0"/>
              <a:t>案例</a:t>
            </a:r>
            <a:r>
              <a:rPr lang="en-US" altLang="zh-TW" dirty="0" smtClean="0"/>
              <a:t>-</a:t>
            </a:r>
            <a:r>
              <a:rPr lang="zh-TW" altLang="en-US" dirty="0" smtClean="0"/>
              <a:t>可用性</a:t>
            </a:r>
            <a:r>
              <a:rPr lang="en-US" altLang="zh-TW" dirty="0" smtClean="0"/>
              <a:t>(Availability)</a:t>
            </a:r>
            <a:endParaRPr lang="zh-TW" altLang="en-US" dirty="0" smtClean="0"/>
          </a:p>
        </p:txBody>
      </p:sp>
      <p:sp>
        <p:nvSpPr>
          <p:cNvPr id="20482" name="內容版面配置區 2"/>
          <p:cNvSpPr>
            <a:spLocks noGrp="1"/>
          </p:cNvSpPr>
          <p:nvPr>
            <p:ph idx="1"/>
          </p:nvPr>
        </p:nvSpPr>
        <p:spPr/>
        <p:txBody>
          <a:bodyPr/>
          <a:lstStyle/>
          <a:p>
            <a:pPr eaLnBrk="1" hangingPunct="1"/>
            <a:r>
              <a:rPr lang="en-US" altLang="zh-TW" sz="2800" smtClean="0"/>
              <a:t>2000</a:t>
            </a:r>
            <a:r>
              <a:rPr lang="zh-TW" altLang="en-US" sz="2800" smtClean="0"/>
              <a:t>年</a:t>
            </a:r>
            <a:r>
              <a:rPr lang="en-US" altLang="zh-TW" sz="2800" smtClean="0"/>
              <a:t>2</a:t>
            </a:r>
            <a:r>
              <a:rPr lang="zh-TW" altLang="en-US" sz="2800" smtClean="0"/>
              <a:t>月初，電腦駭客利用巨量偽假的詢求資料，迫使網頁伺服器（</a:t>
            </a:r>
            <a:r>
              <a:rPr lang="en-US" altLang="zh-TW" sz="2800" smtClean="0"/>
              <a:t>server</a:t>
            </a:r>
            <a:r>
              <a:rPr lang="zh-TW" altLang="en-US" sz="2800" smtClean="0"/>
              <a:t>）應接不暇，因負荷過重而當機， 進而阻斷使用者登站的管道。</a:t>
            </a:r>
            <a:endParaRPr lang="en-US" altLang="zh-TW" sz="2800" smtClean="0"/>
          </a:p>
          <a:p>
            <a:pPr eaLnBrk="1" hangingPunct="1"/>
            <a:r>
              <a:rPr lang="zh-TW" altLang="en-US" sz="2800" smtClean="0"/>
              <a:t>受波及之網站</a:t>
            </a:r>
            <a:r>
              <a:rPr lang="en-US" altLang="zh-TW" sz="2800" smtClean="0"/>
              <a:t>:Yahoo!</a:t>
            </a:r>
            <a:r>
              <a:rPr lang="zh-TW" altLang="en-US" sz="2800" smtClean="0"/>
              <a:t>、</a:t>
            </a:r>
            <a:r>
              <a:rPr lang="en-US" altLang="zh-TW" sz="2800" smtClean="0"/>
              <a:t>Buy.com</a:t>
            </a:r>
            <a:r>
              <a:rPr lang="zh-TW" altLang="en-US" sz="2800" smtClean="0"/>
              <a:t>、拍賣網站電子灣（</a:t>
            </a:r>
            <a:r>
              <a:rPr lang="en-US" altLang="zh-TW" sz="2800" smtClean="0"/>
              <a:t>eBay</a:t>
            </a:r>
            <a:r>
              <a:rPr lang="zh-TW" altLang="en-US" sz="2800" smtClean="0"/>
              <a:t>）、購物網站亞馬遜（</a:t>
            </a:r>
            <a:r>
              <a:rPr lang="en-US" altLang="zh-TW" sz="2800" smtClean="0"/>
              <a:t>Amazon.com</a:t>
            </a:r>
            <a:r>
              <a:rPr lang="zh-TW" altLang="en-US" sz="2800" smtClean="0"/>
              <a:t>）、 新聞網站美國有線電視新聞網（</a:t>
            </a:r>
            <a:r>
              <a:rPr lang="en-US" altLang="zh-TW" sz="2800" smtClean="0"/>
              <a:t>CNN.com</a:t>
            </a:r>
            <a:r>
              <a:rPr lang="zh-TW" altLang="en-US" sz="2800" smtClean="0"/>
              <a:t>）以及</a:t>
            </a:r>
            <a:r>
              <a:rPr lang="en-US" altLang="zh-TW" sz="2800" smtClean="0"/>
              <a:t>E-trade</a:t>
            </a:r>
            <a:r>
              <a:rPr lang="zh-TW" altLang="en-US" sz="2800" smtClean="0"/>
              <a:t>等皆亦無法 倖免而宣告癱瘓。 </a:t>
            </a:r>
          </a:p>
        </p:txBody>
      </p:sp>
      <p:sp>
        <p:nvSpPr>
          <p:cNvPr id="20483" name="投影片編號版面配置區 3"/>
          <p:cNvSpPr>
            <a:spLocks noGrp="1"/>
          </p:cNvSpPr>
          <p:nvPr>
            <p:ph type="sldNum" sz="quarter" idx="12"/>
          </p:nvPr>
        </p:nvSpPr>
        <p:spPr>
          <a:noFill/>
        </p:spPr>
        <p:txBody>
          <a:bodyPr/>
          <a:lstStyle/>
          <a:p>
            <a:fld id="{DAE5C59F-34AB-4F7E-BDA5-860152F5A368}" type="slidenum">
              <a:rPr lang="en-US" altLang="zh-TW" smtClean="0">
                <a:ea typeface="新細明體" charset="-120"/>
              </a:rPr>
              <a:pPr/>
              <a:t>6</a:t>
            </a:fld>
            <a:endParaRPr lang="en-US" altLang="zh-TW" smtClean="0">
              <a:ea typeface="新細明體"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投影片編號版面配置區 5"/>
          <p:cNvSpPr>
            <a:spLocks noGrp="1"/>
          </p:cNvSpPr>
          <p:nvPr>
            <p:ph type="sldNum" sz="quarter" idx="12"/>
          </p:nvPr>
        </p:nvSpPr>
        <p:spPr>
          <a:noFill/>
        </p:spPr>
        <p:txBody>
          <a:bodyPr/>
          <a:lstStyle/>
          <a:p>
            <a:fld id="{F9D6B56C-FE04-4ABB-A8C1-82AF880E1F93}" type="slidenum">
              <a:rPr lang="en-US" altLang="zh-TW" smtClean="0">
                <a:ea typeface="新細明體" charset="-120"/>
              </a:rPr>
              <a:pPr/>
              <a:t>7</a:t>
            </a:fld>
            <a:endParaRPr lang="en-US" altLang="zh-TW" smtClean="0">
              <a:ea typeface="新細明體" charset="-120"/>
            </a:endParaRPr>
          </a:p>
        </p:txBody>
      </p:sp>
      <p:sp>
        <p:nvSpPr>
          <p:cNvPr id="25602" name="Rectangle 2"/>
          <p:cNvSpPr>
            <a:spLocks noGrp="1" noChangeArrowheads="1"/>
          </p:cNvSpPr>
          <p:nvPr>
            <p:ph type="title"/>
          </p:nvPr>
        </p:nvSpPr>
        <p:spPr/>
        <p:txBody>
          <a:bodyPr/>
          <a:lstStyle/>
          <a:p>
            <a:pPr eaLnBrk="1" hangingPunct="1"/>
            <a:r>
              <a:rPr lang="zh-TW" altLang="en-US" smtClean="0"/>
              <a:t>資訊安全管理</a:t>
            </a:r>
          </a:p>
        </p:txBody>
      </p:sp>
      <p:sp>
        <p:nvSpPr>
          <p:cNvPr id="25603" name="Rectangle 3"/>
          <p:cNvSpPr>
            <a:spLocks noGrp="1" noChangeArrowheads="1"/>
          </p:cNvSpPr>
          <p:nvPr>
            <p:ph type="body" idx="1"/>
          </p:nvPr>
        </p:nvSpPr>
        <p:spPr/>
        <p:txBody>
          <a:bodyPr/>
          <a:lstStyle/>
          <a:p>
            <a:pPr eaLnBrk="1" hangingPunct="1"/>
            <a:r>
              <a:rPr lang="zh-TW" altLang="en-US" sz="3400" smtClean="0"/>
              <a:t>許多人誤以為資訊安全是個</a:t>
            </a:r>
            <a:r>
              <a:rPr lang="zh-TW" altLang="en-US" sz="3400" smtClean="0">
                <a:latin typeface="微軟正黑體"/>
              </a:rPr>
              <a:t>「技術」議題；事實上他是一個需要技術輔助的「管理」議題。</a:t>
            </a:r>
          </a:p>
        </p:txBody>
      </p:sp>
      <p:sp>
        <p:nvSpPr>
          <p:cNvPr id="4" name="框架 3"/>
          <p:cNvSpPr/>
          <p:nvPr/>
        </p:nvSpPr>
        <p:spPr>
          <a:xfrm>
            <a:off x="539750" y="3860800"/>
            <a:ext cx="8001000" cy="2643188"/>
          </a:xfrm>
          <a:prstGeom prst="frame">
            <a:avLst>
              <a:gd name="adj1" fmla="val 6217"/>
            </a:avLst>
          </a:prstGeom>
        </p:spPr>
        <p:style>
          <a:lnRef idx="3">
            <a:schemeClr val="lt1"/>
          </a:lnRef>
          <a:fillRef idx="1">
            <a:schemeClr val="accent1"/>
          </a:fillRef>
          <a:effectRef idx="1">
            <a:schemeClr val="accent1"/>
          </a:effectRef>
          <a:fontRef idx="minor">
            <a:schemeClr val="lt1"/>
          </a:fontRef>
        </p:style>
        <p:txBody>
          <a:bodyPr anchor="ctr"/>
          <a:lstStyle/>
          <a:p>
            <a:pPr defTabSz="912813">
              <a:lnSpc>
                <a:spcPct val="150000"/>
              </a:lnSpc>
              <a:defRPr/>
            </a:pPr>
            <a:endParaRPr kumimoji="0" lang="zh-TW" altLang="zh-TW" sz="2000">
              <a:solidFill>
                <a:schemeClr val="tx1"/>
              </a:solidFill>
              <a:latin typeface="Calibri" pitchFamily="34" charset="0"/>
              <a:ea typeface="微軟正黑體" pitchFamily="34" charset="-120"/>
            </a:endParaRPr>
          </a:p>
        </p:txBody>
      </p:sp>
      <p:sp>
        <p:nvSpPr>
          <p:cNvPr id="25605" name="Text Box 5"/>
          <p:cNvSpPr txBox="1">
            <a:spLocks noChangeArrowheads="1"/>
          </p:cNvSpPr>
          <p:nvPr/>
        </p:nvSpPr>
        <p:spPr bwMode="auto">
          <a:xfrm>
            <a:off x="701675" y="4144963"/>
            <a:ext cx="7653338" cy="2439987"/>
          </a:xfrm>
          <a:prstGeom prst="rect">
            <a:avLst/>
          </a:prstGeom>
          <a:noFill/>
          <a:ln w="9525">
            <a:noFill/>
            <a:miter lim="800000"/>
            <a:headEnd/>
            <a:tailEnd/>
          </a:ln>
        </p:spPr>
        <p:txBody>
          <a:bodyPr>
            <a:spAutoFit/>
          </a:bodyPr>
          <a:lstStyle/>
          <a:p>
            <a:pPr>
              <a:lnSpc>
                <a:spcPct val="150000"/>
              </a:lnSpc>
            </a:pPr>
            <a:r>
              <a:rPr kumimoji="0" lang="en-US" altLang="zh-TW" sz="2200"/>
              <a:t>【</a:t>
            </a:r>
            <a:r>
              <a:rPr kumimoji="0" lang="zh-TW" altLang="en-US" sz="2200"/>
              <a:t>管理疏失案例</a:t>
            </a:r>
            <a:r>
              <a:rPr kumimoji="0" lang="en-US" altLang="zh-TW" sz="2200"/>
              <a:t>】</a:t>
            </a:r>
            <a:r>
              <a:rPr kumimoji="0" lang="zh-TW" altLang="en-US" sz="2200"/>
              <a:t>在</a:t>
            </a:r>
            <a:r>
              <a:rPr kumimoji="0" lang="en-US" altLang="zh-TW" sz="2200"/>
              <a:t>2003</a:t>
            </a:r>
            <a:r>
              <a:rPr kumimoji="0" lang="zh-TW" altLang="en-US" sz="2200"/>
              <a:t>與</a:t>
            </a:r>
            <a:r>
              <a:rPr kumimoji="0" lang="en-US" altLang="zh-TW" sz="2200"/>
              <a:t>2004</a:t>
            </a:r>
            <a:r>
              <a:rPr kumimoji="0" lang="zh-TW" altLang="en-US" sz="2200"/>
              <a:t>年，世界某知名的銀行員工的筆記型電腦有兩次在公司外遭竊。最敏感的客戶交易紀錄及二十萬筆信用卡資料外洩，造成公司嚴重的財務與形象損失。</a:t>
            </a:r>
          </a:p>
          <a:p>
            <a:endParaRPr lang="en-US" altLang="zh-TW" sz="220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投影片編號版面配置區 5"/>
          <p:cNvSpPr>
            <a:spLocks noGrp="1"/>
          </p:cNvSpPr>
          <p:nvPr>
            <p:ph type="sldNum" sz="quarter" idx="12"/>
          </p:nvPr>
        </p:nvSpPr>
        <p:spPr>
          <a:noFill/>
        </p:spPr>
        <p:txBody>
          <a:bodyPr/>
          <a:lstStyle/>
          <a:p>
            <a:fld id="{654E79DE-04E3-4EC6-9067-B78B36088FC9}" type="slidenum">
              <a:rPr lang="en-US" altLang="zh-TW" smtClean="0">
                <a:ea typeface="新細明體" charset="-120"/>
              </a:rPr>
              <a:pPr/>
              <a:t>8</a:t>
            </a:fld>
            <a:endParaRPr lang="en-US" altLang="zh-TW" smtClean="0">
              <a:ea typeface="新細明體" charset="-120"/>
            </a:endParaRPr>
          </a:p>
        </p:txBody>
      </p:sp>
      <p:sp>
        <p:nvSpPr>
          <p:cNvPr id="26626" name="Rectangle 2"/>
          <p:cNvSpPr>
            <a:spLocks noGrp="1" noChangeArrowheads="1"/>
          </p:cNvSpPr>
          <p:nvPr>
            <p:ph type="title"/>
          </p:nvPr>
        </p:nvSpPr>
        <p:spPr/>
        <p:txBody>
          <a:bodyPr/>
          <a:lstStyle/>
          <a:p>
            <a:pPr eaLnBrk="1" hangingPunct="1"/>
            <a:r>
              <a:rPr lang="zh-TW" altLang="en-US" b="1" smtClean="0">
                <a:latin typeface="標楷體" pitchFamily="65" charset="-120"/>
              </a:rPr>
              <a:t>如何防範</a:t>
            </a:r>
            <a:r>
              <a:rPr lang="en-US" altLang="zh-TW" b="1" smtClean="0">
                <a:latin typeface="標楷體" pitchFamily="65" charset="-120"/>
              </a:rPr>
              <a:t>?</a:t>
            </a:r>
          </a:p>
        </p:txBody>
      </p:sp>
      <p:sp>
        <p:nvSpPr>
          <p:cNvPr id="26627" name="Rectangle 3"/>
          <p:cNvSpPr>
            <a:spLocks noGrp="1" noChangeArrowheads="1"/>
          </p:cNvSpPr>
          <p:nvPr>
            <p:ph type="body" idx="1"/>
          </p:nvPr>
        </p:nvSpPr>
        <p:spPr/>
        <p:txBody>
          <a:bodyPr/>
          <a:lstStyle/>
          <a:p>
            <a:pPr eaLnBrk="1" hangingPunct="1"/>
            <a:endParaRPr kumimoji="0" lang="en-US" altLang="zh-TW" smtClean="0">
              <a:latin typeface="Times New Roman" pitchFamily="18" charset="0"/>
              <a:sym typeface="Symbol" pitchFamily="18" charset="2"/>
            </a:endParaRPr>
          </a:p>
          <a:p>
            <a:pPr eaLnBrk="1" hangingPunct="1"/>
            <a:endParaRPr kumimoji="0" lang="en-US" altLang="zh-TW" smtClean="0">
              <a:latin typeface="Times New Roman" pitchFamily="18" charset="0"/>
              <a:sym typeface="Symbol" pitchFamily="18" charset="2"/>
            </a:endParaRPr>
          </a:p>
        </p:txBody>
      </p:sp>
      <p:sp>
        <p:nvSpPr>
          <p:cNvPr id="75780" name="Text Box 4"/>
          <p:cNvSpPr txBox="1">
            <a:spLocks noChangeArrowheads="1"/>
          </p:cNvSpPr>
          <p:nvPr/>
        </p:nvSpPr>
        <p:spPr bwMode="auto">
          <a:xfrm>
            <a:off x="684213" y="1628775"/>
            <a:ext cx="6646862" cy="1347788"/>
          </a:xfrm>
          <a:prstGeom prst="rect">
            <a:avLst/>
          </a:prstGeom>
          <a:noFill/>
          <a:ln w="9525">
            <a:noFill/>
            <a:miter lim="800000"/>
            <a:headEnd/>
            <a:tailEnd/>
          </a:ln>
        </p:spPr>
        <p:txBody>
          <a:bodyPr wrap="none">
            <a:spAutoFit/>
          </a:bodyPr>
          <a:lstStyle/>
          <a:p>
            <a:pPr>
              <a:spcBef>
                <a:spcPct val="20000"/>
              </a:spcBef>
              <a:buClr>
                <a:schemeClr val="accent1"/>
              </a:buClr>
              <a:buFont typeface="Wingdings" pitchFamily="2" charset="2"/>
              <a:buChar char="l"/>
            </a:pPr>
            <a:r>
              <a:rPr lang="zh-TW" altLang="en-US" sz="3200">
                <a:latin typeface="Times New Roman" pitchFamily="18" charset="0"/>
                <a:ea typeface="標楷體" pitchFamily="65" charset="-120"/>
              </a:rPr>
              <a:t>技術提升</a:t>
            </a:r>
          </a:p>
          <a:p>
            <a:pPr lvl="1">
              <a:spcBef>
                <a:spcPct val="20000"/>
              </a:spcBef>
              <a:buClr>
                <a:schemeClr val="accent1"/>
              </a:buClr>
              <a:buFont typeface="Wingdings" pitchFamily="2" charset="2"/>
              <a:buChar char="¡"/>
            </a:pPr>
            <a:r>
              <a:rPr lang="zh-TW" altLang="en-US" sz="2700">
                <a:latin typeface="Times New Roman" pitchFamily="18" charset="0"/>
                <a:ea typeface="標楷體" pitchFamily="65" charset="-120"/>
              </a:rPr>
              <a:t>提款卡</a:t>
            </a:r>
            <a:r>
              <a:rPr lang="en-US" altLang="zh-TW" sz="2700">
                <a:latin typeface="Times New Roman" pitchFamily="18" charset="0"/>
                <a:ea typeface="標楷體" pitchFamily="65" charset="-120"/>
                <a:sym typeface="Symbol" pitchFamily="18" charset="2"/>
              </a:rPr>
              <a:t>:</a:t>
            </a:r>
            <a:r>
              <a:rPr lang="zh-TW" altLang="en-US" sz="2700">
                <a:latin typeface="Times New Roman" pitchFamily="18" charset="0"/>
                <a:ea typeface="標楷體" pitchFamily="65" charset="-120"/>
                <a:sym typeface="Symbol" pitchFamily="18" charset="2"/>
              </a:rPr>
              <a:t>條碼</a:t>
            </a:r>
            <a:r>
              <a:rPr lang="en-US" altLang="zh-TW" sz="2700">
                <a:latin typeface="Times New Roman" pitchFamily="18" charset="0"/>
                <a:ea typeface="標楷體" pitchFamily="65" charset="-120"/>
                <a:sym typeface="Symbol" pitchFamily="18" charset="2"/>
              </a:rPr>
              <a:t>or</a:t>
            </a:r>
            <a:r>
              <a:rPr lang="zh-TW" altLang="en-US" sz="2700">
                <a:latin typeface="Times New Roman" pitchFamily="18" charset="0"/>
                <a:ea typeface="標楷體" pitchFamily="65" charset="-120"/>
                <a:sym typeface="Symbol" pitchFamily="18" charset="2"/>
              </a:rPr>
              <a:t>磁卡 </a:t>
            </a:r>
            <a:r>
              <a:rPr lang="en-US" altLang="zh-TW" sz="2700">
                <a:latin typeface="Times New Roman" pitchFamily="18" charset="0"/>
                <a:ea typeface="標楷體" pitchFamily="65" charset="-120"/>
                <a:sym typeface="Symbol" pitchFamily="18" charset="2"/>
              </a:rPr>
              <a:t>IC</a:t>
            </a:r>
            <a:r>
              <a:rPr lang="zh-TW" altLang="en-US" sz="2700">
                <a:latin typeface="Times New Roman" pitchFamily="18" charset="0"/>
                <a:ea typeface="標楷體" pitchFamily="65" charset="-120"/>
                <a:sym typeface="Symbol" pitchFamily="18" charset="2"/>
              </a:rPr>
              <a:t>卡 </a:t>
            </a:r>
            <a:r>
              <a:rPr lang="en-US" altLang="zh-TW" sz="2700">
                <a:latin typeface="Times New Roman" pitchFamily="18" charset="0"/>
                <a:ea typeface="標楷體" pitchFamily="65" charset="-120"/>
                <a:sym typeface="Symbol" pitchFamily="18" charset="2"/>
              </a:rPr>
              <a:t>(Smart card)</a:t>
            </a:r>
          </a:p>
          <a:p>
            <a:endParaRPr lang="en-US" altLang="zh-TW"/>
          </a:p>
        </p:txBody>
      </p:sp>
      <p:sp>
        <p:nvSpPr>
          <p:cNvPr id="75781" name="Text Box 5"/>
          <p:cNvSpPr txBox="1">
            <a:spLocks noChangeArrowheads="1"/>
          </p:cNvSpPr>
          <p:nvPr/>
        </p:nvSpPr>
        <p:spPr bwMode="auto">
          <a:xfrm>
            <a:off x="684213" y="3716338"/>
            <a:ext cx="7532831" cy="1581972"/>
          </a:xfrm>
          <a:prstGeom prst="rect">
            <a:avLst/>
          </a:prstGeom>
          <a:noFill/>
          <a:ln w="9525">
            <a:noFill/>
            <a:miter lim="800000"/>
            <a:headEnd/>
            <a:tailEnd/>
          </a:ln>
        </p:spPr>
        <p:txBody>
          <a:bodyPr wrap="none">
            <a:spAutoFit/>
          </a:bodyPr>
          <a:lstStyle/>
          <a:p>
            <a:pPr>
              <a:spcBef>
                <a:spcPct val="20000"/>
              </a:spcBef>
              <a:buClr>
                <a:schemeClr val="accent1"/>
              </a:buClr>
              <a:buFont typeface="Wingdings" pitchFamily="2" charset="2"/>
              <a:buChar char="l"/>
            </a:pPr>
            <a:r>
              <a:rPr kumimoji="0" lang="zh-TW" altLang="en-US" sz="3200" dirty="0">
                <a:latin typeface="Times New Roman" pitchFamily="18" charset="0"/>
                <a:ea typeface="標楷體" pitchFamily="65" charset="-120"/>
                <a:sym typeface="Symbol" pitchFamily="18" charset="2"/>
              </a:rPr>
              <a:t>制訂法規罰則</a:t>
            </a:r>
            <a:r>
              <a:rPr kumimoji="0" lang="en-US" altLang="zh-TW" sz="3200" dirty="0">
                <a:latin typeface="Times New Roman" pitchFamily="18" charset="0"/>
                <a:ea typeface="標楷體" pitchFamily="65" charset="-120"/>
                <a:sym typeface="Symbol" pitchFamily="18" charset="2"/>
              </a:rPr>
              <a:t>:</a:t>
            </a:r>
          </a:p>
          <a:p>
            <a:pPr lvl="1">
              <a:spcBef>
                <a:spcPct val="20000"/>
              </a:spcBef>
              <a:buClr>
                <a:schemeClr val="accent1"/>
              </a:buClr>
              <a:buFont typeface="Wingdings" pitchFamily="2" charset="2"/>
              <a:buChar char="¡"/>
            </a:pPr>
            <a:r>
              <a:rPr lang="zh-TW" altLang="en-US" sz="2700" dirty="0" smtClean="0">
                <a:latin typeface="Times New Roman" pitchFamily="18" charset="0"/>
                <a:ea typeface="標楷體" pitchFamily="65" charset="-120"/>
              </a:rPr>
              <a:t>電腦處理個人資料</a:t>
            </a:r>
            <a:r>
              <a:rPr lang="zh-TW" altLang="en-US" sz="2700" dirty="0">
                <a:latin typeface="Times New Roman" pitchFamily="18" charset="0"/>
                <a:ea typeface="標楷體" pitchFamily="65" charset="-120"/>
              </a:rPr>
              <a:t>保護</a:t>
            </a:r>
            <a:r>
              <a:rPr lang="zh-TW" altLang="en-US" sz="2700" dirty="0" smtClean="0">
                <a:latin typeface="Times New Roman" pitchFamily="18" charset="0"/>
                <a:ea typeface="標楷體" pitchFamily="65" charset="-120"/>
              </a:rPr>
              <a:t>法</a:t>
            </a:r>
            <a:r>
              <a:rPr lang="zh-TW" altLang="en-US" sz="2700" dirty="0" smtClean="0">
                <a:latin typeface="新細明體"/>
                <a:ea typeface="新細明體"/>
              </a:rPr>
              <a:t>、</a:t>
            </a:r>
            <a:r>
              <a:rPr lang="zh-TW" altLang="en-US" sz="2700" dirty="0" smtClean="0">
                <a:latin typeface="Times New Roman" pitchFamily="18" charset="0"/>
                <a:ea typeface="標楷體" pitchFamily="65" charset="-120"/>
              </a:rPr>
              <a:t>個人</a:t>
            </a:r>
            <a:r>
              <a:rPr lang="zh-TW" altLang="en-US" sz="2700" dirty="0">
                <a:latin typeface="Times New Roman" pitchFamily="18" charset="0"/>
                <a:ea typeface="標楷體" pitchFamily="65" charset="-120"/>
              </a:rPr>
              <a:t>資料保護法</a:t>
            </a:r>
            <a:endParaRPr kumimoji="0" lang="zh-TW" altLang="en-US" sz="2700" dirty="0">
              <a:latin typeface="Times New Roman" pitchFamily="18" charset="0"/>
              <a:ea typeface="標楷體" pitchFamily="65" charset="-120"/>
              <a:sym typeface="Symbol" pitchFamily="18" charset="2"/>
            </a:endParaRPr>
          </a:p>
          <a:p>
            <a:pPr lvl="1">
              <a:spcBef>
                <a:spcPct val="20000"/>
              </a:spcBef>
              <a:buClr>
                <a:schemeClr val="accent1"/>
              </a:buClr>
              <a:buFont typeface="Wingdings" pitchFamily="2" charset="2"/>
              <a:buChar char="¡"/>
            </a:pPr>
            <a:endParaRPr kumimoji="0" lang="zh-TW" altLang="en-US" sz="2700" dirty="0">
              <a:latin typeface="Times New Roman" pitchFamily="18" charset="0"/>
              <a:ea typeface="標楷體" pitchFamily="65" charset="-120"/>
              <a:sym typeface="Symbol" pitchFamily="18" charset="2"/>
            </a:endParaRPr>
          </a:p>
        </p:txBody>
      </p:sp>
      <p:sp>
        <p:nvSpPr>
          <p:cNvPr id="75783" name="Rectangle 7"/>
          <p:cNvSpPr>
            <a:spLocks noChangeArrowheads="1"/>
          </p:cNvSpPr>
          <p:nvPr/>
        </p:nvSpPr>
        <p:spPr bwMode="auto">
          <a:xfrm>
            <a:off x="971550" y="5516563"/>
            <a:ext cx="1606550" cy="579437"/>
          </a:xfrm>
          <a:prstGeom prst="rect">
            <a:avLst/>
          </a:prstGeom>
          <a:noFill/>
          <a:ln w="9525">
            <a:noFill/>
            <a:miter lim="800000"/>
            <a:headEnd/>
            <a:tailEnd/>
          </a:ln>
        </p:spPr>
        <p:txBody>
          <a:bodyPr wrap="none">
            <a:spAutoFit/>
          </a:bodyPr>
          <a:lstStyle/>
          <a:p>
            <a:r>
              <a:rPr kumimoji="0" lang="en-US" altLang="zh-TW" sz="3200">
                <a:latin typeface="Times New Roman" pitchFamily="18" charset="0"/>
                <a:ea typeface="標楷體" pitchFamily="65" charset="-120"/>
                <a:sym typeface="Symbol" pitchFamily="18" charset="2"/>
              </a:rPr>
              <a:t>………..</a:t>
            </a:r>
          </a:p>
        </p:txBody>
      </p:sp>
      <p:sp>
        <p:nvSpPr>
          <p:cNvPr id="75786" name="Rectangle 10"/>
          <p:cNvSpPr>
            <a:spLocks noChangeArrowheads="1"/>
          </p:cNvSpPr>
          <p:nvPr/>
        </p:nvSpPr>
        <p:spPr bwMode="auto">
          <a:xfrm>
            <a:off x="684213" y="2708275"/>
            <a:ext cx="2084387" cy="579438"/>
          </a:xfrm>
          <a:prstGeom prst="rect">
            <a:avLst/>
          </a:prstGeom>
          <a:noFill/>
          <a:ln w="9525">
            <a:noFill/>
            <a:miter lim="800000"/>
            <a:headEnd/>
            <a:tailEnd/>
          </a:ln>
        </p:spPr>
        <p:txBody>
          <a:bodyPr wrap="none">
            <a:spAutoFit/>
          </a:bodyPr>
          <a:lstStyle/>
          <a:p>
            <a:pPr>
              <a:spcBef>
                <a:spcPct val="20000"/>
              </a:spcBef>
              <a:buClr>
                <a:schemeClr val="accent1"/>
              </a:buClr>
              <a:buFont typeface="Wingdings" pitchFamily="2" charset="2"/>
              <a:buChar char="l"/>
            </a:pPr>
            <a:r>
              <a:rPr kumimoji="0" lang="en-US" altLang="zh-TW" sz="3200" b="1">
                <a:solidFill>
                  <a:srgbClr val="FF3300"/>
                </a:solidFill>
                <a:latin typeface="Times New Roman" pitchFamily="18" charset="0"/>
                <a:ea typeface="標楷體" pitchFamily="65" charset="-120"/>
                <a:sym typeface="Symbol" pitchFamily="18" charset="2"/>
              </a:rPr>
              <a:t>Enough?</a:t>
            </a:r>
          </a:p>
        </p:txBody>
      </p:sp>
      <p:sp>
        <p:nvSpPr>
          <p:cNvPr id="75788" name="Rectangle 12"/>
          <p:cNvSpPr>
            <a:spLocks noChangeArrowheads="1"/>
          </p:cNvSpPr>
          <p:nvPr/>
        </p:nvSpPr>
        <p:spPr bwMode="auto">
          <a:xfrm>
            <a:off x="684213" y="4797425"/>
            <a:ext cx="2084387" cy="579438"/>
          </a:xfrm>
          <a:prstGeom prst="rect">
            <a:avLst/>
          </a:prstGeom>
          <a:noFill/>
          <a:ln w="9525">
            <a:noFill/>
            <a:miter lim="800000"/>
            <a:headEnd/>
            <a:tailEnd/>
          </a:ln>
        </p:spPr>
        <p:txBody>
          <a:bodyPr wrap="none">
            <a:spAutoFit/>
          </a:bodyPr>
          <a:lstStyle/>
          <a:p>
            <a:pPr>
              <a:spcBef>
                <a:spcPct val="20000"/>
              </a:spcBef>
              <a:buClr>
                <a:schemeClr val="accent1"/>
              </a:buClr>
              <a:buFont typeface="Wingdings" pitchFamily="2" charset="2"/>
              <a:buChar char="l"/>
            </a:pPr>
            <a:r>
              <a:rPr kumimoji="0" lang="en-US" altLang="zh-TW" sz="3200" b="1">
                <a:solidFill>
                  <a:srgbClr val="FF3300"/>
                </a:solidFill>
                <a:latin typeface="Times New Roman" pitchFamily="18" charset="0"/>
                <a:ea typeface="標楷體" pitchFamily="65" charset="-120"/>
                <a:sym typeface="Symbol" pitchFamily="18" charset="2"/>
              </a:rPr>
              <a:t>Enough?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box(in)">
                                      <p:cBhvr>
                                        <p:cTn id="7" dur="500"/>
                                        <p:tgtEl>
                                          <p:spTgt spid="7578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5786"/>
                                        </p:tgtEl>
                                        <p:attrNameLst>
                                          <p:attrName>style.visibility</p:attrName>
                                        </p:attrNameLst>
                                      </p:cBhvr>
                                      <p:to>
                                        <p:strVal val="visible"/>
                                      </p:to>
                                    </p:set>
                                    <p:animEffect transition="in" filter="box(in)">
                                      <p:cBhvr>
                                        <p:cTn id="12" dur="500"/>
                                        <p:tgtEl>
                                          <p:spTgt spid="7578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5781"/>
                                        </p:tgtEl>
                                        <p:attrNameLst>
                                          <p:attrName>style.visibility</p:attrName>
                                        </p:attrNameLst>
                                      </p:cBhvr>
                                      <p:to>
                                        <p:strVal val="visible"/>
                                      </p:to>
                                    </p:set>
                                    <p:animEffect transition="in" filter="box(in)">
                                      <p:cBhvr>
                                        <p:cTn id="17" dur="500"/>
                                        <p:tgtEl>
                                          <p:spTgt spid="75781"/>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5788"/>
                                        </p:tgtEl>
                                        <p:attrNameLst>
                                          <p:attrName>style.visibility</p:attrName>
                                        </p:attrNameLst>
                                      </p:cBhvr>
                                      <p:to>
                                        <p:strVal val="visible"/>
                                      </p:to>
                                    </p:set>
                                    <p:animEffect transition="in" filter="box(in)">
                                      <p:cBhvr>
                                        <p:cTn id="22" dur="500"/>
                                        <p:tgtEl>
                                          <p:spTgt spid="7578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75783"/>
                                        </p:tgtEl>
                                        <p:attrNameLst>
                                          <p:attrName>style.visibility</p:attrName>
                                        </p:attrNameLst>
                                      </p:cBhvr>
                                      <p:to>
                                        <p:strVal val="visible"/>
                                      </p:to>
                                    </p:set>
                                    <p:animEffect transition="in" filter="box(in)">
                                      <p:cBhvr>
                                        <p:cTn id="27" dur="500"/>
                                        <p:tgtEl>
                                          <p:spTgt spid="757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p:bldP spid="75781" grpId="0"/>
      <p:bldP spid="75783" grpId="0"/>
      <p:bldP spid="75786" grpId="0"/>
      <p:bldP spid="7578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投影片編號版面配置區 5"/>
          <p:cNvSpPr>
            <a:spLocks noGrp="1"/>
          </p:cNvSpPr>
          <p:nvPr>
            <p:ph type="sldNum" sz="quarter" idx="12"/>
          </p:nvPr>
        </p:nvSpPr>
        <p:spPr>
          <a:noFill/>
        </p:spPr>
        <p:txBody>
          <a:bodyPr/>
          <a:lstStyle/>
          <a:p>
            <a:fld id="{3E600533-7353-4216-AA24-F1683D15E0B9}" type="slidenum">
              <a:rPr lang="en-US" altLang="zh-TW" smtClean="0">
                <a:ea typeface="新細明體" charset="-120"/>
              </a:rPr>
              <a:pPr/>
              <a:t>9</a:t>
            </a:fld>
            <a:endParaRPr lang="en-US" altLang="zh-TW" smtClean="0">
              <a:ea typeface="新細明體" charset="-120"/>
            </a:endParaRPr>
          </a:p>
        </p:txBody>
      </p:sp>
      <p:sp>
        <p:nvSpPr>
          <p:cNvPr id="27650" name="Rectangle 2"/>
          <p:cNvSpPr>
            <a:spLocks noGrp="1" noChangeArrowheads="1"/>
          </p:cNvSpPr>
          <p:nvPr>
            <p:ph type="title"/>
          </p:nvPr>
        </p:nvSpPr>
        <p:spPr/>
        <p:txBody>
          <a:bodyPr/>
          <a:lstStyle/>
          <a:p>
            <a:pPr eaLnBrk="1" hangingPunct="1"/>
            <a:r>
              <a:rPr lang="zh-TW" altLang="en-US" b="1" smtClean="0">
                <a:latin typeface="標楷體" pitchFamily="65" charset="-120"/>
              </a:rPr>
              <a:t>如何防範</a:t>
            </a:r>
            <a:r>
              <a:rPr lang="en-US" altLang="zh-TW" b="1" smtClean="0">
                <a:latin typeface="標楷體" pitchFamily="65" charset="-120"/>
              </a:rPr>
              <a:t>?</a:t>
            </a:r>
          </a:p>
        </p:txBody>
      </p:sp>
      <p:sp>
        <p:nvSpPr>
          <p:cNvPr id="27651" name="Rectangle 3"/>
          <p:cNvSpPr>
            <a:spLocks noGrp="1" noChangeArrowheads="1"/>
          </p:cNvSpPr>
          <p:nvPr>
            <p:ph type="body" idx="1"/>
          </p:nvPr>
        </p:nvSpPr>
        <p:spPr/>
        <p:txBody>
          <a:bodyPr/>
          <a:lstStyle/>
          <a:p>
            <a:pPr eaLnBrk="1" hangingPunct="1"/>
            <a:r>
              <a:rPr kumimoji="0" lang="zh-TW" altLang="en-US" dirty="0" smtClean="0">
                <a:solidFill>
                  <a:srgbClr val="002060"/>
                </a:solidFill>
                <a:latin typeface="Times New Roman" pitchFamily="18" charset="0"/>
              </a:rPr>
              <a:t>產品技術提升 </a:t>
            </a:r>
            <a:r>
              <a:rPr kumimoji="0" lang="zh-TW" altLang="en-US" dirty="0" smtClean="0">
                <a:solidFill>
                  <a:srgbClr val="002060"/>
                </a:solidFill>
                <a:latin typeface="Times New Roman" pitchFamily="18" charset="0"/>
                <a:sym typeface="Symbol" pitchFamily="18" charset="2"/>
              </a:rPr>
              <a:t></a:t>
            </a:r>
            <a:r>
              <a:rPr kumimoji="0" lang="zh-TW" altLang="en-US" dirty="0" smtClean="0">
                <a:solidFill>
                  <a:srgbClr val="002060"/>
                </a:solidFill>
                <a:latin typeface="Times New Roman" pitchFamily="18" charset="0"/>
              </a:rPr>
              <a:t> 	</a:t>
            </a:r>
            <a:r>
              <a:rPr kumimoji="0" lang="en-US" altLang="zh-TW" dirty="0" smtClean="0">
                <a:solidFill>
                  <a:srgbClr val="002060"/>
                </a:solidFill>
                <a:latin typeface="Times New Roman" pitchFamily="18" charset="0"/>
              </a:rPr>
              <a:t>(Product)</a:t>
            </a:r>
          </a:p>
          <a:p>
            <a:pPr eaLnBrk="1" hangingPunct="1"/>
            <a:r>
              <a:rPr kumimoji="0" lang="zh-TW" altLang="en-US" dirty="0" smtClean="0">
                <a:solidFill>
                  <a:srgbClr val="002060"/>
                </a:solidFill>
                <a:latin typeface="Times New Roman" pitchFamily="18" charset="0"/>
              </a:rPr>
              <a:t>人員教育訓練 </a:t>
            </a:r>
            <a:r>
              <a:rPr kumimoji="0" lang="zh-TW" altLang="en-US" dirty="0" smtClean="0">
                <a:solidFill>
                  <a:srgbClr val="002060"/>
                </a:solidFill>
                <a:latin typeface="Times New Roman" pitchFamily="18" charset="0"/>
                <a:sym typeface="Symbol" pitchFamily="18" charset="2"/>
              </a:rPr>
              <a:t></a:t>
            </a:r>
            <a:r>
              <a:rPr kumimoji="0" lang="zh-TW" altLang="en-US" dirty="0" smtClean="0">
                <a:solidFill>
                  <a:srgbClr val="002060"/>
                </a:solidFill>
                <a:latin typeface="Times New Roman" pitchFamily="18" charset="0"/>
              </a:rPr>
              <a:t> 	</a:t>
            </a:r>
            <a:r>
              <a:rPr kumimoji="0" lang="en-US" altLang="zh-TW" dirty="0" smtClean="0">
                <a:solidFill>
                  <a:srgbClr val="002060"/>
                </a:solidFill>
                <a:latin typeface="Times New Roman" pitchFamily="18" charset="0"/>
              </a:rPr>
              <a:t>(People)</a:t>
            </a:r>
          </a:p>
          <a:p>
            <a:pPr eaLnBrk="1" hangingPunct="1"/>
            <a:r>
              <a:rPr kumimoji="0" lang="zh-TW" altLang="en-US" dirty="0" smtClean="0">
                <a:solidFill>
                  <a:srgbClr val="002060"/>
                </a:solidFill>
                <a:latin typeface="Times New Roman" pitchFamily="18" charset="0"/>
              </a:rPr>
              <a:t>作業程序推動</a:t>
            </a:r>
            <a:r>
              <a:rPr kumimoji="0" lang="zh-TW" altLang="en-US" dirty="0" smtClean="0">
                <a:solidFill>
                  <a:srgbClr val="002060"/>
                </a:solidFill>
                <a:latin typeface="Times New Roman" pitchFamily="18" charset="0"/>
                <a:sym typeface="Symbol" pitchFamily="18" charset="2"/>
              </a:rPr>
              <a:t></a:t>
            </a:r>
            <a:r>
              <a:rPr kumimoji="0" lang="zh-TW" altLang="en-US" dirty="0" smtClean="0">
                <a:solidFill>
                  <a:srgbClr val="002060"/>
                </a:solidFill>
                <a:latin typeface="Times New Roman" pitchFamily="18" charset="0"/>
              </a:rPr>
              <a:t> 	</a:t>
            </a:r>
            <a:r>
              <a:rPr kumimoji="0" lang="en-US" altLang="zh-TW" dirty="0" smtClean="0">
                <a:solidFill>
                  <a:srgbClr val="002060"/>
                </a:solidFill>
                <a:latin typeface="Times New Roman" pitchFamily="18" charset="0"/>
              </a:rPr>
              <a:t>(Process)</a:t>
            </a:r>
          </a:p>
          <a:p>
            <a:pPr eaLnBrk="1" hangingPunct="1"/>
            <a:r>
              <a:rPr kumimoji="0" lang="zh-TW" altLang="en-US" dirty="0" smtClean="0">
                <a:solidFill>
                  <a:srgbClr val="002060"/>
                </a:solidFill>
                <a:latin typeface="Times New Roman" pitchFamily="18" charset="0"/>
              </a:rPr>
              <a:t>政策法規制定</a:t>
            </a:r>
            <a:r>
              <a:rPr kumimoji="0" lang="zh-TW" altLang="en-US" dirty="0" smtClean="0">
                <a:solidFill>
                  <a:srgbClr val="002060"/>
                </a:solidFill>
                <a:latin typeface="Times New Roman" pitchFamily="18" charset="0"/>
                <a:sym typeface="Symbol" pitchFamily="18" charset="2"/>
              </a:rPr>
              <a:t></a:t>
            </a:r>
            <a:r>
              <a:rPr kumimoji="0" lang="zh-TW" altLang="en-US" dirty="0" smtClean="0">
                <a:solidFill>
                  <a:srgbClr val="002060"/>
                </a:solidFill>
                <a:latin typeface="Times New Roman" pitchFamily="18" charset="0"/>
              </a:rPr>
              <a:t> 	</a:t>
            </a:r>
            <a:r>
              <a:rPr kumimoji="0" lang="en-US" altLang="zh-TW" dirty="0" smtClean="0">
                <a:solidFill>
                  <a:srgbClr val="002060"/>
                </a:solidFill>
                <a:latin typeface="Times New Roman" pitchFamily="18" charset="0"/>
              </a:rPr>
              <a:t>(Policy)</a:t>
            </a:r>
          </a:p>
          <a:p>
            <a:pPr eaLnBrk="1" hangingPunct="1"/>
            <a:endParaRPr kumimoji="0" lang="en-US" altLang="zh-TW" dirty="0" smtClean="0">
              <a:solidFill>
                <a:srgbClr val="002060"/>
              </a:solidFill>
              <a:latin typeface="Times New Roman" pitchFamily="18" charset="0"/>
            </a:endParaRPr>
          </a:p>
          <a:p>
            <a:pPr eaLnBrk="1" hangingPunct="1"/>
            <a:endParaRPr kumimoji="0" lang="en-US" altLang="zh-TW" dirty="0" smtClean="0">
              <a:solidFill>
                <a:srgbClr val="002060"/>
              </a:solidFill>
              <a:latin typeface="Times New Roman" pitchFamily="18" charset="0"/>
            </a:endParaRPr>
          </a:p>
          <a:p>
            <a:pPr eaLnBrk="1" hangingPunct="1">
              <a:buFont typeface="Wingdings" pitchFamily="2" charset="2"/>
              <a:buNone/>
            </a:pPr>
            <a:endParaRPr kumimoji="0" lang="en-US" altLang="zh-TW" dirty="0" smtClean="0">
              <a:solidFill>
                <a:srgbClr val="002060"/>
              </a:solidFill>
              <a:latin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2344</TotalTime>
  <Words>2664</Words>
  <Application>Microsoft Office PowerPoint</Application>
  <PresentationFormat>如螢幕大小 (4:3)</PresentationFormat>
  <Paragraphs>383</Paragraphs>
  <Slides>51</Slides>
  <Notes>1</Notes>
  <HiddenSlides>0</HiddenSlides>
  <MMClips>0</MMClips>
  <ScaleCrop>false</ScaleCrop>
  <HeadingPairs>
    <vt:vector size="4" baseType="variant">
      <vt:variant>
        <vt:lpstr>佈景主題</vt:lpstr>
      </vt:variant>
      <vt:variant>
        <vt:i4>1</vt:i4>
      </vt:variant>
      <vt:variant>
        <vt:lpstr>投影片標題</vt:lpstr>
      </vt:variant>
      <vt:variant>
        <vt:i4>51</vt:i4>
      </vt:variant>
    </vt:vector>
  </HeadingPairs>
  <TitlesOfParts>
    <vt:vector size="52" baseType="lpstr">
      <vt:lpstr>Watermark</vt:lpstr>
      <vt:lpstr>醫療資訊安全與管理</vt:lpstr>
      <vt:lpstr>大綱</vt:lpstr>
      <vt:lpstr>資訊安全服務</vt:lpstr>
      <vt:lpstr>資訊安全的CIA3-1</vt:lpstr>
      <vt:lpstr>資訊安全的CIA3-2</vt:lpstr>
      <vt:lpstr>案例-可用性(Availability)</vt:lpstr>
      <vt:lpstr>資訊安全管理</vt:lpstr>
      <vt:lpstr>如何防範?</vt:lpstr>
      <vt:lpstr>如何防範?</vt:lpstr>
      <vt:lpstr>資訊安全-3P→4P</vt:lpstr>
      <vt:lpstr>網路身份認證</vt:lpstr>
      <vt:lpstr>身分的類型</vt:lpstr>
      <vt:lpstr>身分的特性</vt:lpstr>
      <vt:lpstr>身分認證方式</vt:lpstr>
      <vt:lpstr>生物特徵認證</vt:lpstr>
      <vt:lpstr>靜態生物特徵</vt:lpstr>
      <vt:lpstr>動態生物特徵</vt:lpstr>
      <vt:lpstr>智慧卡 (Smart Card, SC)認證 </vt:lpstr>
      <vt:lpstr>通行碼(Password)認證</vt:lpstr>
      <vt:lpstr>通行碼(Password)破解</vt:lpstr>
      <vt:lpstr>社交工程 &amp; 網路釣魚</vt:lpstr>
      <vt:lpstr>社交工程 &amp; 網路釣魚</vt:lpstr>
      <vt:lpstr>通關密碼政策</vt:lpstr>
      <vt:lpstr>政策推動與相關法規制定  (Policy)</vt:lpstr>
      <vt:lpstr>政府政策之推動</vt:lpstr>
      <vt:lpstr>資訊安全相關法規</vt:lpstr>
      <vt:lpstr>資訊安全相關法規-案例</vt:lpstr>
      <vt:lpstr>資訊安全相關法規-案例</vt:lpstr>
      <vt:lpstr>資訊安全相關法規-案例</vt:lpstr>
      <vt:lpstr>資訊安全相關法規-案例</vt:lpstr>
      <vt:lpstr>資訊安全相關法規</vt:lpstr>
      <vt:lpstr>個人資料保護法</vt:lpstr>
      <vt:lpstr>個人資料定義</vt:lpstr>
      <vt:lpstr>個資法 v.s.電腦處理個資法</vt:lpstr>
      <vt:lpstr>醫療安全政策- HIPPA</vt:lpstr>
      <vt:lpstr>HIPAA主要目標</vt:lpstr>
      <vt:lpstr>HIPAA安全規範</vt:lpstr>
      <vt:lpstr>資訊安全風險管理</vt:lpstr>
      <vt:lpstr>資訊安全風險管理</vt:lpstr>
      <vt:lpstr>PDCA與ISMS </vt:lpstr>
      <vt:lpstr>資安風險評量</vt:lpstr>
      <vt:lpstr>病患隱私、病歷資料保密 和數據共享</vt:lpstr>
      <vt:lpstr>Privacy, Confidentiality, and Data Sharing</vt:lpstr>
      <vt:lpstr>Privacy, Confidentiality, and Data Sharing</vt:lpstr>
      <vt:lpstr>Electronic Clinical and Research Data</vt:lpstr>
      <vt:lpstr>Electronic Clinical and Research Data</vt:lpstr>
      <vt:lpstr>Electronic Clinical and Research Data</vt:lpstr>
      <vt:lpstr>Electronic Clinical and Research Data </vt:lpstr>
      <vt:lpstr>Electronic Clinical and Research Data </vt:lpstr>
      <vt:lpstr>結語</vt:lpstr>
      <vt:lpstr>參考資料</vt:lpstr>
    </vt:vector>
  </TitlesOfParts>
  <Company>JL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JackyLee</dc:creator>
  <cp:lastModifiedBy>TCUSER</cp:lastModifiedBy>
  <cp:revision>130</cp:revision>
  <dcterms:created xsi:type="dcterms:W3CDTF">2010-08-29T03:40:55Z</dcterms:created>
  <dcterms:modified xsi:type="dcterms:W3CDTF">2022-03-29T06:53:40Z</dcterms:modified>
</cp:coreProperties>
</file>